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4"/>
  </p:notesMasterIdLst>
  <p:handoutMasterIdLst>
    <p:handoutMasterId r:id="rId85"/>
  </p:handoutMasterIdLst>
  <p:sldIdLst>
    <p:sldId id="256" r:id="rId2"/>
    <p:sldId id="284" r:id="rId3"/>
    <p:sldId id="303" r:id="rId4"/>
    <p:sldId id="321" r:id="rId5"/>
    <p:sldId id="322" r:id="rId6"/>
    <p:sldId id="323" r:id="rId7"/>
    <p:sldId id="324" r:id="rId8"/>
    <p:sldId id="325" r:id="rId9"/>
    <p:sldId id="326" r:id="rId10"/>
    <p:sldId id="327" r:id="rId11"/>
    <p:sldId id="328" r:id="rId12"/>
    <p:sldId id="329" r:id="rId13"/>
    <p:sldId id="330" r:id="rId14"/>
    <p:sldId id="331" r:id="rId15"/>
    <p:sldId id="332" r:id="rId16"/>
    <p:sldId id="335" r:id="rId17"/>
    <p:sldId id="333" r:id="rId18"/>
    <p:sldId id="334" r:id="rId19"/>
    <p:sldId id="336" r:id="rId20"/>
    <p:sldId id="337" r:id="rId21"/>
    <p:sldId id="338" r:id="rId22"/>
    <p:sldId id="339" r:id="rId23"/>
    <p:sldId id="340" r:id="rId24"/>
    <p:sldId id="341" r:id="rId25"/>
    <p:sldId id="342" r:id="rId26"/>
    <p:sldId id="345" r:id="rId27"/>
    <p:sldId id="343" r:id="rId28"/>
    <p:sldId id="344" r:id="rId29"/>
    <p:sldId id="346" r:id="rId30"/>
    <p:sldId id="347" r:id="rId31"/>
    <p:sldId id="348" r:id="rId32"/>
    <p:sldId id="349" r:id="rId33"/>
    <p:sldId id="350" r:id="rId34"/>
    <p:sldId id="351" r:id="rId35"/>
    <p:sldId id="354" r:id="rId36"/>
    <p:sldId id="352" r:id="rId37"/>
    <p:sldId id="353" r:id="rId38"/>
    <p:sldId id="355" r:id="rId39"/>
    <p:sldId id="356" r:id="rId40"/>
    <p:sldId id="357" r:id="rId41"/>
    <p:sldId id="358" r:id="rId42"/>
    <p:sldId id="359" r:id="rId43"/>
    <p:sldId id="360" r:id="rId44"/>
    <p:sldId id="361" r:id="rId45"/>
    <p:sldId id="362"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90" r:id="rId73"/>
    <p:sldId id="391" r:id="rId74"/>
    <p:sldId id="392" r:id="rId75"/>
    <p:sldId id="393" r:id="rId76"/>
    <p:sldId id="394" r:id="rId77"/>
    <p:sldId id="395" r:id="rId78"/>
    <p:sldId id="396" r:id="rId79"/>
    <p:sldId id="397" r:id="rId80"/>
    <p:sldId id="398" r:id="rId81"/>
    <p:sldId id="399" r:id="rId82"/>
    <p:sldId id="26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02A"/>
    <a:srgbClr val="2344A0"/>
    <a:srgbClr val="B32A00"/>
    <a:srgbClr val="0B1782"/>
    <a:srgbClr val="AE4900"/>
    <a:srgbClr val="AA7101"/>
    <a:srgbClr val="416529"/>
    <a:srgbClr val="81D761"/>
    <a:srgbClr val="253917"/>
    <a:srgbClr val="81B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snapToGrid="0">
      <p:cViewPr>
        <p:scale>
          <a:sx n="70" d="100"/>
          <a:sy n="70" d="100"/>
        </p:scale>
        <p:origin x="-1374"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966660-B802-4112-AFC6-2ECDFB23B5E1}" type="datetimeFigureOut">
              <a:rPr lang="en-US" smtClean="0"/>
              <a:pPr/>
              <a:t>10/19/2014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B36BBA-5CA9-4886-9C8D-DD1C90E5391A}" type="slidenum">
              <a:rPr lang="en-US" smtClean="0"/>
              <a:pPr/>
              <a:t>‹#›</a:t>
            </a:fld>
            <a:endParaRPr lang="en-US"/>
          </a:p>
        </p:txBody>
      </p:sp>
    </p:spTree>
    <p:extLst>
      <p:ext uri="{BB962C8B-B14F-4D97-AF65-F5344CB8AC3E}">
        <p14:creationId xmlns:p14="http://schemas.microsoft.com/office/powerpoint/2010/main" val="19772090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10403-B180-4E67-9009-9BCE46B97233}" type="datetimeFigureOut">
              <a:rPr lang="en-US" smtClean="0"/>
              <a:pPr/>
              <a:t>10/19/2014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1490B-C21F-4529-BDEA-A543EDFCA8DE}" type="slidenum">
              <a:rPr lang="en-US" smtClean="0"/>
              <a:pPr/>
              <a:t>‹#›</a:t>
            </a:fld>
            <a:endParaRPr lang="en-US"/>
          </a:p>
        </p:txBody>
      </p:sp>
    </p:spTree>
    <p:extLst>
      <p:ext uri="{BB962C8B-B14F-4D97-AF65-F5344CB8AC3E}">
        <p14:creationId xmlns:p14="http://schemas.microsoft.com/office/powerpoint/2010/main" val="39106191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12</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13</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14</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15</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16</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17</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18</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19</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20</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21</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4</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22</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23</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24</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25</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26</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27</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28</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29</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30</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31</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5</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32</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33</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34</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35</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36</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37</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38</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39</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40</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41</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6</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42</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43</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44</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45</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7</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8</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9</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10</a:t>
            </a:fld>
            <a:endParaRPr lang="en-US"/>
          </a:p>
        </p:txBody>
      </p:sp>
    </p:spTree>
    <p:extLst>
      <p:ext uri="{BB962C8B-B14F-4D97-AF65-F5344CB8AC3E}">
        <p14:creationId xmlns:p14="http://schemas.microsoft.com/office/powerpoint/2010/main" val="574662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0B21490B-C21F-4529-BDEA-A543EDFCA8DE}" type="slidenum">
              <a:rPr lang="en-US" smtClean="0"/>
              <a:pPr/>
              <a:t>11</a:t>
            </a:fld>
            <a:endParaRPr lang="en-US"/>
          </a:p>
        </p:txBody>
      </p:sp>
    </p:spTree>
    <p:extLst>
      <p:ext uri="{BB962C8B-B14F-4D97-AF65-F5344CB8AC3E}">
        <p14:creationId xmlns:p14="http://schemas.microsoft.com/office/powerpoint/2010/main" val="5746629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206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81B1B8-E3D9-4CF8-BECA-B2CF2D98837B}" type="datetime8">
              <a:rPr lang="fa-IR" smtClean="0"/>
              <a:t>14/اکتبر/19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84E9E-6096-4D91-8920-1423172A9266}" type="slidenum">
              <a:rPr lang="en-US" smtClean="0"/>
              <a:pPr/>
              <a:t>‹#›</a:t>
            </a:fld>
            <a:endParaRPr lang="en-US"/>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2119" b="97881" l="4987" r="96092">
                        <a14:foregroundMark x1="15499" y1="17341" x2="13881" y2="76493"/>
                        <a14:foregroundMark x1="33154" y1="5780" x2="4987" y2="16570"/>
                        <a14:foregroundMark x1="82075" y1="10597" x2="96226" y2="69364"/>
                        <a14:foregroundMark x1="88814" y1="79191" x2="62129" y2="94220"/>
                        <a14:foregroundMark x1="17520" y1="69750" x2="39218" y2="94220"/>
                        <a14:foregroundMark x1="43666" y1="91522" x2="56334" y2="95183"/>
                        <a14:foregroundMark x1="38275" y1="2505" x2="68464" y2="2312"/>
                        <a14:foregroundMark x1="92992" y1="6358" x2="95013" y2="37765"/>
                        <a14:foregroundMark x1="94205" y1="86705" x2="88814" y2="97881"/>
                        <a14:foregroundMark x1="38275" y1="14451" x2="38275" y2="14451"/>
                        <a14:foregroundMark x1="58221" y1="11753" x2="58221" y2="11753"/>
                        <a14:foregroundMark x1="64825" y1="15992" x2="64825" y2="15992"/>
                        <a14:foregroundMark x1="76280" y1="55877" x2="76280" y2="55877"/>
                        <a14:foregroundMark x1="73181" y1="65896" x2="73181" y2="65896"/>
                        <a14:backgroundMark x1="32884" y1="19846" x2="51213" y2="46628"/>
                        <a14:backgroundMark x1="51482" y1="10212" x2="52156" y2="45087"/>
                        <a14:backgroundMark x1="42992" y1="10790" x2="49461" y2="36994"/>
                        <a14:backgroundMark x1="57951" y1="14644" x2="54582" y2="38728"/>
                        <a14:backgroundMark x1="61321" y1="26782" x2="68059" y2="60116"/>
                        <a14:backgroundMark x1="59030" y1="37765" x2="61725" y2="65896"/>
                        <a14:backgroundMark x1="69407" y1="24277" x2="70485" y2="63006"/>
                        <a14:backgroundMark x1="34232" y1="31407" x2="51887" y2="73218"/>
                        <a14:backgroundMark x1="52965" y1="57803" x2="61321" y2="74566"/>
                        <a14:backgroundMark x1="27358" y1="35260" x2="49730" y2="83815"/>
                        <a14:backgroundMark x1="26146" y1="43545" x2="43396" y2="79576"/>
                        <a14:backgroundMark x1="28032" y1="52408" x2="40701" y2="79576"/>
                        <a14:backgroundMark x1="32210" y1="67437" x2="35580" y2="78035"/>
                        <a14:backgroundMark x1="30189" y1="68786" x2="30054" y2="71869"/>
                        <a14:backgroundMark x1="30593" y1="63391" x2="26146" y2="59730"/>
                        <a14:backgroundMark x1="25472" y1="52794" x2="25472" y2="39692"/>
                        <a14:backgroundMark x1="25472" y1="33526" x2="33154" y2="31985"/>
                        <a14:backgroundMark x1="26146" y1="30443" x2="30458" y2="30636"/>
                        <a14:backgroundMark x1="29111" y1="23699" x2="37601" y2="18497"/>
                        <a14:backgroundMark x1="41779" y1="9827" x2="40970" y2="21195"/>
                        <a14:backgroundMark x1="47170" y1="9827" x2="55930" y2="10597"/>
                        <a14:backgroundMark x1="61051" y1="10597" x2="64690" y2="21965"/>
                        <a14:backgroundMark x1="66712" y1="18304" x2="73315" y2="24855"/>
                        <a14:backgroundMark x1="76280" y1="30636" x2="73585" y2="47977"/>
                        <a14:backgroundMark x1="77898" y1="41618" x2="73854" y2="58767"/>
                        <a14:backgroundMark x1="78032" y1="52794" x2="78032" y2="52794"/>
                        <a14:backgroundMark x1="76280" y1="62042" x2="69946" y2="66474"/>
                        <a14:backgroundMark x1="64016" y1="59152" x2="69811" y2="76686"/>
                        <a14:backgroundMark x1="71833" y1="68979" x2="71833" y2="68979"/>
                        <a14:backgroundMark x1="72911" y1="72832" x2="72911" y2="72832"/>
                        <a14:backgroundMark x1="66846" y1="77649" x2="66846" y2="77649"/>
                        <a14:backgroundMark x1="52561" y1="63584" x2="59569" y2="80539"/>
                        <a14:backgroundMark x1="63342" y1="77649" x2="60647" y2="83815"/>
                        <a14:backgroundMark x1="54987" y1="81888" x2="50943" y2="86705"/>
                        <a14:backgroundMark x1="55660" y1="80539" x2="55660" y2="80539"/>
                        <a14:backgroundMark x1="55256" y1="85742" x2="55256" y2="85742"/>
                        <a14:backgroundMark x1="47170" y1="84971" x2="47170" y2="84971"/>
                        <a14:backgroundMark x1="40701" y1="84008" x2="40701" y2="84008"/>
                      </a14:backgroundRemoval>
                    </a14:imgEffect>
                  </a14:imgLayer>
                </a14:imgProps>
              </a:ext>
              <a:ext uri="{28A0092B-C50C-407E-A947-70E740481C1C}">
                <a14:useLocalDpi xmlns:a14="http://schemas.microsoft.com/office/drawing/2010/main" val="0"/>
              </a:ext>
            </a:extLst>
          </a:blip>
          <a:stretch>
            <a:fillRect/>
          </a:stretch>
        </p:blipFill>
        <p:spPr>
          <a:xfrm>
            <a:off x="-235909" y="20002"/>
            <a:ext cx="9522149" cy="6837998"/>
          </a:xfrm>
          <a:prstGeom prst="rect">
            <a:avLst/>
          </a:prstGeom>
        </p:spPr>
      </p:pic>
    </p:spTree>
    <p:extLst>
      <p:ext uri="{BB962C8B-B14F-4D97-AF65-F5344CB8AC3E}">
        <p14:creationId xmlns:p14="http://schemas.microsoft.com/office/powerpoint/2010/main" val="19364846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79B428-446B-4D27-AC4B-16E8C861F652}" type="datetime8">
              <a:rPr lang="fa-IR" smtClean="0"/>
              <a:t>14/اکتبر/19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84E9E-6096-4D91-8920-1423172A9266}" type="slidenum">
              <a:rPr lang="en-US" smtClean="0"/>
              <a:pPr/>
              <a:t>‹#›</a:t>
            </a:fld>
            <a:endParaRPr lang="en-US"/>
          </a:p>
        </p:txBody>
      </p:sp>
    </p:spTree>
    <p:extLst>
      <p:ext uri="{BB962C8B-B14F-4D97-AF65-F5344CB8AC3E}">
        <p14:creationId xmlns:p14="http://schemas.microsoft.com/office/powerpoint/2010/main" val="423777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45FF30-B68F-4DFD-A034-A14C7CC04C4D}" type="datetime8">
              <a:rPr lang="fa-IR" smtClean="0"/>
              <a:t>14/اکتبر/19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84E9E-6096-4D91-8920-1423172A9266}" type="slidenum">
              <a:rPr lang="en-US" smtClean="0"/>
              <a:pPr/>
              <a:t>‹#›</a:t>
            </a:fld>
            <a:endParaRPr lang="en-US"/>
          </a:p>
        </p:txBody>
      </p:sp>
    </p:spTree>
    <p:extLst>
      <p:ext uri="{BB962C8B-B14F-4D97-AF65-F5344CB8AC3E}">
        <p14:creationId xmlns:p14="http://schemas.microsoft.com/office/powerpoint/2010/main" val="85728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 y="-27940"/>
            <a:ext cx="9144000" cy="1853565"/>
          </a:xfrm>
          <a:prstGeom prst="rect">
            <a:avLst/>
          </a:prstGeom>
        </p:spPr>
      </p:pic>
      <p:sp>
        <p:nvSpPr>
          <p:cNvPr id="10" name="Rectangle 9"/>
          <p:cNvSpPr/>
          <p:nvPr userDrawn="1"/>
        </p:nvSpPr>
        <p:spPr>
          <a:xfrm>
            <a:off x="558800" y="354966"/>
            <a:ext cx="7966710" cy="1108074"/>
          </a:xfrm>
          <a:prstGeom prst="rect">
            <a:avLst/>
          </a:prstGeom>
          <a:solidFill>
            <a:srgbClr val="0B1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8800" y="365127"/>
            <a:ext cx="7956550" cy="1097914"/>
          </a:xfrm>
        </p:spPr>
        <p:txBody>
          <a:bodyPr/>
          <a:lstStyle>
            <a:lvl1pPr algn="ctr">
              <a:defRPr b="1">
                <a:solidFill>
                  <a:schemeClr val="bg1"/>
                </a:solidFill>
                <a:effectLst>
                  <a:outerShdw blurRad="38100" dist="38100" dir="2700000" algn="tl">
                    <a:srgbClr val="000000">
                      <a:alpha val="43137"/>
                    </a:srgbClr>
                  </a:outerShdw>
                </a:effectLst>
                <a:cs typeface="B Nazanin" panose="00000400000000000000" pitchFamily="2" charset="-78"/>
              </a:defRPr>
            </a:lvl1pPr>
          </a:lstStyle>
          <a:p>
            <a:r>
              <a:rPr lang="en-US" smtClean="0"/>
              <a:t>Click to edit Master title style</a:t>
            </a:r>
            <a:endParaRPr lang="en-US" dirty="0"/>
          </a:p>
        </p:txBody>
      </p:sp>
      <p:sp>
        <p:nvSpPr>
          <p:cNvPr id="3" name="Content Placeholder 2"/>
          <p:cNvSpPr>
            <a:spLocks noGrp="1"/>
          </p:cNvSpPr>
          <p:nvPr>
            <p:ph idx="1"/>
          </p:nvPr>
        </p:nvSpPr>
        <p:spPr>
          <a:xfrm>
            <a:off x="243840" y="1918333"/>
            <a:ext cx="8632508" cy="4258629"/>
          </a:xfrm>
        </p:spPr>
        <p:txBody>
          <a:bodyPr/>
          <a:lstStyle>
            <a:lvl1pPr algn="r" rtl="1">
              <a:defRPr>
                <a:cs typeface="B Nazanin" panose="00000400000000000000" pitchFamily="2" charset="-78"/>
              </a:defRPr>
            </a:lvl1pPr>
            <a:lvl2pPr algn="r" rtl="1">
              <a:defRPr>
                <a:cs typeface="B Nazanin" panose="00000400000000000000" pitchFamily="2" charset="-78"/>
              </a:defRPr>
            </a:lvl2pPr>
            <a:lvl3pPr algn="r" rtl="1">
              <a:defRPr>
                <a:cs typeface="B Nazanin" panose="00000400000000000000" pitchFamily="2" charset="-78"/>
              </a:defRPr>
            </a:lvl3pPr>
            <a:lvl4pPr algn="r" rtl="1">
              <a:defRPr>
                <a:cs typeface="B Nazanin" panose="00000400000000000000" pitchFamily="2" charset="-78"/>
              </a:defRPr>
            </a:lvl4pPr>
            <a:lvl5pPr algn="r" rtl="1">
              <a:defRPr>
                <a:cs typeface="B Nazanin" panose="00000400000000000000" pitchFamily="2" charset="-7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92489" y="6342380"/>
            <a:ext cx="2057400" cy="365125"/>
          </a:xfrm>
        </p:spPr>
        <p:txBody>
          <a:bodyPr/>
          <a:lstStyle/>
          <a:p>
            <a:fld id="{FBEC9CCA-B8A3-4A12-88E6-DB09C59E7988}" type="datetime8">
              <a:rPr lang="fa-IR" smtClean="0"/>
              <a:t>14/اکتبر/19</a:t>
            </a:fld>
            <a:endParaRPr lang="en-US" dirty="0"/>
          </a:p>
        </p:txBody>
      </p:sp>
      <p:sp>
        <p:nvSpPr>
          <p:cNvPr id="5" name="Footer Placeholder 4"/>
          <p:cNvSpPr>
            <a:spLocks noGrp="1"/>
          </p:cNvSpPr>
          <p:nvPr>
            <p:ph type="ftr" sz="quarter" idx="11"/>
          </p:nvPr>
        </p:nvSpPr>
        <p:spPr/>
        <p:txBody>
          <a:bodyPr/>
          <a:lstStyle/>
          <a:p>
            <a:endParaRPr lang="en-US"/>
          </a:p>
        </p:txBody>
      </p:sp>
      <p:grpSp>
        <p:nvGrpSpPr>
          <p:cNvPr id="16" name="Group 15"/>
          <p:cNvGrpSpPr/>
          <p:nvPr userDrawn="1"/>
        </p:nvGrpSpPr>
        <p:grpSpPr>
          <a:xfrm rot="16200000">
            <a:off x="-391573" y="5595596"/>
            <a:ext cx="1800386" cy="1014763"/>
            <a:chOff x="1438275" y="2887345"/>
            <a:chExt cx="5238750" cy="2952751"/>
          </a:xfrm>
        </p:grpSpPr>
        <p:pic>
          <p:nvPicPr>
            <p:cNvPr id="14" name="Picture 13"/>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5484" b="93226" l="10000" r="90000">
                          <a14:foregroundMark x1="62000" y1="20968" x2="44909" y2="15484"/>
                          <a14:foregroundMark x1="80182" y1="51935" x2="67818" y2="26452"/>
                          <a14:foregroundMark x1="65818" y1="78710" x2="37636" y2="80000"/>
                          <a14:foregroundMark x1="12364" y1="49677" x2="15091" y2="49677"/>
                          <a14:foregroundMark x1="20909" y1="40323" x2="23273" y2="36774"/>
                          <a14:foregroundMark x1="27455" y1="26452" x2="26727" y2="30000"/>
                          <a14:foregroundMark x1="34545" y1="16774" x2="31818" y2="21613"/>
                          <a14:foregroundMark x1="22545" y1="62903" x2="19818" y2="57419"/>
                          <a14:foregroundMark x1="27818" y1="72581" x2="25636" y2="68387"/>
                          <a14:foregroundMark x1="35636" y1="83548" x2="32182" y2="80645"/>
                          <a14:foregroundMark x1="56545" y1="86452" x2="52727" y2="90968"/>
                          <a14:foregroundMark x1="88364" y1="49032" x2="84545" y2="50645"/>
                          <a14:foregroundMark x1="62000" y1="83548" x2="64727" y2="83548"/>
                          <a14:foregroundMark x1="80182" y1="42903" x2="77455" y2="37419"/>
                          <a14:foregroundMark x1="74000" y1="31290" x2="69818" y2="25161"/>
                          <a14:foregroundMark x1="51636" y1="8387" x2="46545" y2="10000"/>
                          <a14:foregroundMark x1="41455" y1="13226" x2="38364" y2="15484"/>
                          <a14:foregroundMark x1="56182" y1="11935" x2="52364" y2="8387"/>
                          <a14:foregroundMark x1="60909" y1="14194" x2="57455" y2="11935"/>
                          <a14:foregroundMark x1="63636" y1="15484" x2="68545" y2="20968"/>
                        </a14:backgroundRemoval>
                      </a14:imgEffect>
                    </a14:imgLayer>
                  </a14:imgProps>
                </a:ext>
                <a:ext uri="{28A0092B-C50C-407E-A947-70E740481C1C}">
                  <a14:useLocalDpi xmlns:a14="http://schemas.microsoft.com/office/drawing/2010/main" val="0"/>
                </a:ext>
              </a:extLst>
            </a:blip>
            <a:stretch>
              <a:fillRect/>
            </a:stretch>
          </p:blipFill>
          <p:spPr>
            <a:xfrm>
              <a:off x="1438275" y="2887345"/>
              <a:ext cx="5238750" cy="2952751"/>
            </a:xfrm>
            <a:prstGeom prst="rect">
              <a:avLst/>
            </a:prstGeom>
          </p:spPr>
        </p:pic>
        <p:sp>
          <p:nvSpPr>
            <p:cNvPr id="15" name="Oval 14"/>
            <p:cNvSpPr/>
            <p:nvPr userDrawn="1"/>
          </p:nvSpPr>
          <p:spPr>
            <a:xfrm>
              <a:off x="2957830" y="3688079"/>
              <a:ext cx="2142489" cy="1341118"/>
            </a:xfrm>
            <a:prstGeom prst="ellipse">
              <a:avLst/>
            </a:prstGeom>
            <a:solidFill>
              <a:srgbClr val="234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a:xfrm>
            <a:off x="38878" y="5754628"/>
            <a:ext cx="956310" cy="300732"/>
          </a:xfrm>
        </p:spPr>
        <p:txBody>
          <a:bodyPr/>
          <a:lstStyle>
            <a:lvl1pPr algn="ctr">
              <a:defRPr>
                <a:solidFill>
                  <a:schemeClr val="accent1">
                    <a:lumMod val="60000"/>
                    <a:lumOff val="40000"/>
                  </a:schemeClr>
                </a:solidFill>
                <a:cs typeface="B Nazanin" panose="00000400000000000000" pitchFamily="2" charset="-78"/>
              </a:defRPr>
            </a:lvl1pPr>
          </a:lstStyle>
          <a:p>
            <a:fld id="{42D84E9E-6096-4D91-8920-1423172A9266}" type="slidenum">
              <a:rPr lang="en-US" smtClean="0"/>
              <a:pPr/>
              <a:t>‹#›</a:t>
            </a:fld>
            <a:endParaRPr lang="fa-IR" dirty="0" smtClean="0"/>
          </a:p>
        </p:txBody>
      </p:sp>
      <p:sp>
        <p:nvSpPr>
          <p:cNvPr id="7" name="TextBox 6"/>
          <p:cNvSpPr txBox="1"/>
          <p:nvPr userDrawn="1"/>
        </p:nvSpPr>
        <p:spPr>
          <a:xfrm>
            <a:off x="51754" y="5937529"/>
            <a:ext cx="918757" cy="553998"/>
          </a:xfrm>
          <a:prstGeom prst="rect">
            <a:avLst/>
          </a:prstGeom>
          <a:noFill/>
        </p:spPr>
        <p:txBody>
          <a:bodyPr wrap="square" rtlCol="0">
            <a:spAutoFit/>
          </a:bodyPr>
          <a:lstStyle/>
          <a:p>
            <a:pPr algn="ctr">
              <a:lnSpc>
                <a:spcPts val="1800"/>
              </a:lnSpc>
            </a:pPr>
            <a:r>
              <a:rPr lang="fa-IR" sz="1400" b="1" dirty="0" smtClean="0">
                <a:solidFill>
                  <a:schemeClr val="accent1">
                    <a:lumMod val="60000"/>
                    <a:lumOff val="40000"/>
                  </a:schemeClr>
                </a:solidFill>
                <a:cs typeface="B Nazanin" panose="00000400000000000000" pitchFamily="2" charset="-78"/>
              </a:rPr>
              <a:t>از</a:t>
            </a:r>
          </a:p>
          <a:p>
            <a:pPr algn="ctr">
              <a:lnSpc>
                <a:spcPts val="1800"/>
              </a:lnSpc>
            </a:pPr>
            <a:r>
              <a:rPr lang="fa-IR" sz="1400" b="1" kern="1200" dirty="0" smtClean="0">
                <a:solidFill>
                  <a:schemeClr val="accent1">
                    <a:lumMod val="60000"/>
                    <a:lumOff val="40000"/>
                  </a:schemeClr>
                </a:solidFill>
                <a:latin typeface="Calibri (Body)"/>
                <a:ea typeface="+mn-ea"/>
                <a:cs typeface="B Nazanin" panose="00000400000000000000" pitchFamily="2" charset="-78"/>
              </a:rPr>
              <a:t>40</a:t>
            </a:r>
            <a:endParaRPr lang="en-US" sz="1200" b="1" kern="1200" dirty="0">
              <a:solidFill>
                <a:schemeClr val="accent1">
                  <a:lumMod val="60000"/>
                  <a:lumOff val="40000"/>
                </a:schemeClr>
              </a:solidFill>
              <a:latin typeface="Calibri (Body)"/>
              <a:ea typeface="+mn-ea"/>
              <a:cs typeface="B Nazanin" panose="00000400000000000000" pitchFamily="2" charset="-78"/>
            </a:endParaRPr>
          </a:p>
        </p:txBody>
      </p:sp>
    </p:spTree>
    <p:extLst>
      <p:ext uri="{BB962C8B-B14F-4D97-AF65-F5344CB8AC3E}">
        <p14:creationId xmlns:p14="http://schemas.microsoft.com/office/powerpoint/2010/main" val="2923149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E84AAE-0B9E-4456-970C-1AC1B9C93296}" type="datetime8">
              <a:rPr lang="fa-IR" smtClean="0"/>
              <a:t>14/اکتبر/19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84E9E-6096-4D91-8920-1423172A9266}" type="slidenum">
              <a:rPr lang="en-US" smtClean="0"/>
              <a:pPr/>
              <a:t>‹#›</a:t>
            </a:fld>
            <a:endParaRPr lang="en-US"/>
          </a:p>
        </p:txBody>
      </p:sp>
    </p:spTree>
    <p:extLst>
      <p:ext uri="{BB962C8B-B14F-4D97-AF65-F5344CB8AC3E}">
        <p14:creationId xmlns:p14="http://schemas.microsoft.com/office/powerpoint/2010/main" val="359257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02CDE9-408E-44AC-9C49-AC0B0EF224AE}" type="datetime8">
              <a:rPr lang="fa-IR" smtClean="0"/>
              <a:t>14/اکتبر/19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84E9E-6096-4D91-8920-1423172A9266}" type="slidenum">
              <a:rPr lang="en-US" smtClean="0"/>
              <a:pPr/>
              <a:t>‹#›</a:t>
            </a:fld>
            <a:endParaRPr lang="en-US"/>
          </a:p>
        </p:txBody>
      </p:sp>
    </p:spTree>
    <p:extLst>
      <p:ext uri="{BB962C8B-B14F-4D97-AF65-F5344CB8AC3E}">
        <p14:creationId xmlns:p14="http://schemas.microsoft.com/office/powerpoint/2010/main" val="404483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D0DF41-51D2-4CDB-AFFE-B71B22E0CC52}" type="datetime8">
              <a:rPr lang="fa-IR" smtClean="0"/>
              <a:t>14/اکتبر/19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84E9E-6096-4D91-8920-1423172A9266}" type="slidenum">
              <a:rPr lang="en-US" smtClean="0"/>
              <a:pPr/>
              <a:t>‹#›</a:t>
            </a:fld>
            <a:endParaRPr lang="en-US"/>
          </a:p>
        </p:txBody>
      </p:sp>
    </p:spTree>
    <p:extLst>
      <p:ext uri="{BB962C8B-B14F-4D97-AF65-F5344CB8AC3E}">
        <p14:creationId xmlns:p14="http://schemas.microsoft.com/office/powerpoint/2010/main" val="59203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746913-EC70-4CB9-AB75-5BAB440FD63A}" type="datetime8">
              <a:rPr lang="fa-IR" smtClean="0"/>
              <a:t>14/اکتبر/19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84E9E-6096-4D91-8920-1423172A9266}" type="slidenum">
              <a:rPr lang="en-US" smtClean="0"/>
              <a:pPr/>
              <a:t>‹#›</a:t>
            </a:fld>
            <a:endParaRPr lang="en-US"/>
          </a:p>
        </p:txBody>
      </p:sp>
    </p:spTree>
    <p:extLst>
      <p:ext uri="{BB962C8B-B14F-4D97-AF65-F5344CB8AC3E}">
        <p14:creationId xmlns:p14="http://schemas.microsoft.com/office/powerpoint/2010/main" val="302867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6CBB7-9251-44AB-8F2E-4D9D2992512C}" type="datetime8">
              <a:rPr lang="fa-IR" smtClean="0"/>
              <a:t>14/اکتبر/19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84E9E-6096-4D91-8920-1423172A9266}" type="slidenum">
              <a:rPr lang="en-US" smtClean="0"/>
              <a:pPr/>
              <a:t>‹#›</a:t>
            </a:fld>
            <a:endParaRPr lang="en-US"/>
          </a:p>
        </p:txBody>
      </p:sp>
    </p:spTree>
    <p:extLst>
      <p:ext uri="{BB962C8B-B14F-4D97-AF65-F5344CB8AC3E}">
        <p14:creationId xmlns:p14="http://schemas.microsoft.com/office/powerpoint/2010/main" val="200481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6F779-027D-4D55-ABBA-578D3D8319E5}" type="datetime8">
              <a:rPr lang="fa-IR" smtClean="0"/>
              <a:t>14/اکتبر/19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84E9E-6096-4D91-8920-1423172A9266}" type="slidenum">
              <a:rPr lang="en-US" smtClean="0"/>
              <a:pPr/>
              <a:t>‹#›</a:t>
            </a:fld>
            <a:endParaRPr lang="en-US"/>
          </a:p>
        </p:txBody>
      </p:sp>
    </p:spTree>
    <p:extLst>
      <p:ext uri="{BB962C8B-B14F-4D97-AF65-F5344CB8AC3E}">
        <p14:creationId xmlns:p14="http://schemas.microsoft.com/office/powerpoint/2010/main" val="401578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C87CC-E4B1-4E69-9E27-1706AF853C30}" type="datetime8">
              <a:rPr lang="fa-IR" smtClean="0"/>
              <a:t>14/اکتبر/19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84E9E-6096-4D91-8920-1423172A9266}" type="slidenum">
              <a:rPr lang="en-US" smtClean="0"/>
              <a:pPr/>
              <a:t>‹#›</a:t>
            </a:fld>
            <a:endParaRPr lang="en-US"/>
          </a:p>
        </p:txBody>
      </p:sp>
    </p:spTree>
    <p:extLst>
      <p:ext uri="{BB962C8B-B14F-4D97-AF65-F5344CB8AC3E}">
        <p14:creationId xmlns:p14="http://schemas.microsoft.com/office/powerpoint/2010/main" val="148250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0">
              <a:schemeClr val="accent1">
                <a:lumMod val="0"/>
                <a:lumOff val="100000"/>
              </a:schemeClr>
            </a:gs>
            <a:gs pos="77000">
              <a:schemeClr val="accent1">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9AD1-9317-45F1-8464-ABB7934E9623}" type="datetime8">
              <a:rPr lang="fa-IR" smtClean="0"/>
              <a:t>14/اکتبر/19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84E9E-6096-4D91-8920-1423172A9266}" type="slidenum">
              <a:rPr lang="en-US" smtClean="0"/>
              <a:pPr/>
              <a:t>‹#›</a:t>
            </a:fld>
            <a:endParaRPr lang="en-US"/>
          </a:p>
        </p:txBody>
      </p:sp>
    </p:spTree>
    <p:extLst>
      <p:ext uri="{BB962C8B-B14F-4D97-AF65-F5344CB8AC3E}">
        <p14:creationId xmlns:p14="http://schemas.microsoft.com/office/powerpoint/2010/main" val="3158097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141" y="2728381"/>
            <a:ext cx="7772400" cy="1619517"/>
          </a:xfrm>
        </p:spPr>
        <p:txBody>
          <a:bodyPr>
            <a:noAutofit/>
          </a:bodyPr>
          <a:lstStyle/>
          <a:p>
            <a:r>
              <a:rPr lang="fa-IR" sz="8000" dirty="0" smtClean="0">
                <a:solidFill>
                  <a:schemeClr val="bg1"/>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 وصايای       امام   خمینی (ره)</a:t>
            </a:r>
            <a:br>
              <a:rPr lang="fa-IR" sz="8000" dirty="0" smtClean="0">
                <a:solidFill>
                  <a:schemeClr val="bg1"/>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br>
            <a:endParaRPr lang="en-US" sz="4000" dirty="0">
              <a:solidFill>
                <a:schemeClr val="bg1"/>
              </a:solidFill>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3437346" y="1112235"/>
            <a:ext cx="2547991" cy="523220"/>
          </a:xfrm>
          <a:prstGeom prst="rect">
            <a:avLst/>
          </a:prstGeom>
          <a:noFill/>
        </p:spPr>
        <p:txBody>
          <a:bodyPr wrap="square" rtlCol="0">
            <a:spAutoFit/>
          </a:bodyPr>
          <a:lstStyle/>
          <a:p>
            <a:pPr algn="ctr" rtl="1"/>
            <a:r>
              <a:rPr lang="fa-IR" sz="2800" dirty="0" smtClean="0">
                <a:solidFill>
                  <a:schemeClr val="accent1">
                    <a:lumMod val="40000"/>
                    <a:lumOff val="60000"/>
                  </a:schemeClr>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به   نام   خالق   زيبايي‌ها</a:t>
            </a:r>
            <a:endParaRPr lang="en-US" sz="2800" dirty="0">
              <a:solidFill>
                <a:schemeClr val="accent1">
                  <a:lumMod val="40000"/>
                  <a:lumOff val="60000"/>
                </a:schemeClr>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509499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سه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63149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چرا هدايت مسلمين به پيروی از قرآن و اهل بيت بستگی دارد؟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چون تنها اهل بيت رسول خدا (ص) هستند که مفهوم و مراد حقيقی قرآن کريم را می دانند.</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10</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چهار</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8" name="TextBox 7"/>
          <p:cNvSpPr txBox="1"/>
          <p:nvPr/>
        </p:nvSpPr>
        <p:spPr>
          <a:xfrm>
            <a:off x="457199" y="2299062"/>
            <a:ext cx="8138160" cy="3893374"/>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از ديدگاه عرفا صفات خداوند به چند دسته تقسيم می شوند؟</a:t>
            </a:r>
          </a:p>
          <a:p>
            <a:pPr algn="just" rtl="1">
              <a:lnSpc>
                <a:spcPct val="150000"/>
              </a:lnSpc>
            </a:pPr>
            <a:endParaRPr lang="fa-IR" sz="24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  2 دسته؛</a:t>
            </a:r>
          </a:p>
          <a:p>
            <a:pPr lvl="1" algn="just" rtl="1">
              <a:lnSpc>
                <a:spcPct val="150000"/>
              </a:lnSpc>
              <a:buFont typeface="Wingdings" pitchFamily="2" charset="2"/>
              <a:buChar char="ü"/>
            </a:pPr>
            <a:r>
              <a:rPr lang="fa-IR" sz="2400" dirty="0" smtClean="0">
                <a:cs typeface="B Yagut" pitchFamily="2" charset="-78"/>
              </a:rPr>
              <a:t> صفات جماليه يا صفات لطف؛ مثل رحمان و رحيم</a:t>
            </a:r>
          </a:p>
          <a:p>
            <a:pPr lvl="1" algn="just" rtl="1">
              <a:lnSpc>
                <a:spcPct val="150000"/>
              </a:lnSpc>
              <a:buFont typeface="Wingdings" pitchFamily="2" charset="2"/>
              <a:buChar char="ü"/>
            </a:pPr>
            <a:r>
              <a:rPr lang="fa-IR" sz="2400" dirty="0" smtClean="0">
                <a:cs typeface="B Yagut" pitchFamily="2" charset="-78"/>
              </a:rPr>
              <a:t> صفات جلاليه يا صفات قهريه يا عدليه؛ مثل جبار و قادر</a:t>
            </a:r>
          </a:p>
          <a:p>
            <a:pPr lvl="3" algn="r"/>
            <a:endParaRPr lang="fa-IR" sz="2000" dirty="0" smtClean="0">
              <a:cs typeface="B Yagut" pitchFamily="2" charset="-78"/>
            </a:endParaRPr>
          </a:p>
          <a:p>
            <a:pPr lvl="3" algn="r"/>
            <a:endParaRPr lang="fa-IR" sz="2000" dirty="0" smtClean="0">
              <a:cs typeface="B Yagut" pitchFamily="2" charset="-78"/>
            </a:endParaRPr>
          </a:p>
          <a:p>
            <a:pPr>
              <a:lnSpc>
                <a:spcPct val="150000"/>
              </a:lnSpc>
            </a:pPr>
            <a:endParaRPr lang="en-US" dirty="0">
              <a:cs typeface="B Yagut" pitchFamily="2" charset="-7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38878" y="5891108"/>
            <a:ext cx="956310" cy="300732"/>
          </a:xfrm>
        </p:spPr>
        <p:txBody>
          <a:bodyPr/>
          <a:lstStyle/>
          <a:p>
            <a:r>
              <a:rPr lang="fa-IR" sz="3200" dirty="0"/>
              <a:t>11</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پنج</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8" name="TextBox 7"/>
          <p:cNvSpPr txBox="1"/>
          <p:nvPr/>
        </p:nvSpPr>
        <p:spPr>
          <a:xfrm>
            <a:off x="457199" y="2299062"/>
            <a:ext cx="8138160" cy="4447371"/>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عرفا عالم را به چند دسته تقسيم کردند نام برده و تعريف کنيد؟</a:t>
            </a:r>
          </a:p>
          <a:p>
            <a:pPr algn="just" rtl="1">
              <a:lnSpc>
                <a:spcPct val="150000"/>
              </a:lnSpc>
            </a:pPr>
            <a:r>
              <a:rPr lang="fa-IR" sz="2000" dirty="0" smtClean="0">
                <a:cs typeface="B Yagut" pitchFamily="2" charset="-78"/>
              </a:rPr>
              <a:t>چهار دسته:</a:t>
            </a:r>
          </a:p>
          <a:p>
            <a:pPr algn="just" rtl="1">
              <a:lnSpc>
                <a:spcPct val="150000"/>
              </a:lnSpc>
              <a:buFont typeface="Wingdings" pitchFamily="2" charset="2"/>
              <a:buChar char="ü"/>
            </a:pPr>
            <a:r>
              <a:rPr lang="fa-IR" sz="2000" dirty="0" smtClean="0">
                <a:cs typeface="B Yagut" pitchFamily="2" charset="-78"/>
              </a:rPr>
              <a:t>عالم ناسوت: به عالم ماده ومحسوسات اين جهان عالم ناسوت می گويند.</a:t>
            </a:r>
          </a:p>
          <a:p>
            <a:pPr algn="just" rtl="1">
              <a:lnSpc>
                <a:spcPct val="150000"/>
              </a:lnSpc>
              <a:buFont typeface="Wingdings" pitchFamily="2" charset="2"/>
              <a:buChar char="ü"/>
            </a:pPr>
            <a:r>
              <a:rPr lang="fa-IR" sz="2000" dirty="0" smtClean="0">
                <a:cs typeface="B Yagut" pitchFamily="2" charset="-78"/>
              </a:rPr>
              <a:t>عالم ملکوت: به عالمی گفته می‌شود که از زمان و مکان و حرکت مجرد است مثل عالم فرشتگان.</a:t>
            </a:r>
          </a:p>
          <a:p>
            <a:pPr algn="just" rtl="1">
              <a:lnSpc>
                <a:spcPct val="150000"/>
              </a:lnSpc>
              <a:buFont typeface="Wingdings" pitchFamily="2" charset="2"/>
              <a:buChar char="ü"/>
            </a:pPr>
            <a:r>
              <a:rPr lang="fa-IR" sz="2000" dirty="0" smtClean="0">
                <a:cs typeface="B Yagut" pitchFamily="2" charset="-78"/>
              </a:rPr>
              <a:t>عالم جبروت:به عالم عقل که از نظر بعد و مقدار نيز مجرد است عالم جبروت می‌گويند.</a:t>
            </a:r>
          </a:p>
          <a:p>
            <a:pPr algn="just" rtl="1">
              <a:lnSpc>
                <a:spcPct val="150000"/>
              </a:lnSpc>
              <a:buFont typeface="Wingdings" pitchFamily="2" charset="2"/>
              <a:buChar char="ü"/>
            </a:pPr>
            <a:r>
              <a:rPr lang="fa-IR" sz="2000" dirty="0" smtClean="0">
                <a:cs typeface="B Yagut" pitchFamily="2" charset="-78"/>
              </a:rPr>
              <a:t>عالم لاهوت: </a:t>
            </a:r>
            <a:r>
              <a:rPr lang="fa-IR" dirty="0" smtClean="0">
                <a:cs typeface="B Yagut" pitchFamily="2" charset="-78"/>
              </a:rPr>
              <a:t>به عالم ذات احديت خداوند که بر همه چيز احاطه دارد عالم لاهوت می‌گويند.</a:t>
            </a:r>
          </a:p>
          <a:p>
            <a:pPr lvl="3" algn="r"/>
            <a:endParaRPr lang="fa-IR" sz="2000" dirty="0" smtClean="0">
              <a:cs typeface="B Yagut" pitchFamily="2" charset="-78"/>
            </a:endParaRPr>
          </a:p>
          <a:p>
            <a:pPr lvl="3" algn="r"/>
            <a:endParaRPr lang="fa-IR" sz="2000" dirty="0" smtClean="0">
              <a:cs typeface="B Yagut" pitchFamily="2" charset="-78"/>
            </a:endParaRPr>
          </a:p>
          <a:p>
            <a:pPr>
              <a:lnSpc>
                <a:spcPct val="150000"/>
              </a:lnSpc>
            </a:pPr>
            <a:endParaRPr lang="en-US" dirty="0">
              <a:cs typeface="B Yagut" pitchFamily="2" charset="-7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38878" y="5904756"/>
            <a:ext cx="956310" cy="300732"/>
          </a:xfrm>
        </p:spPr>
        <p:txBody>
          <a:bodyPr/>
          <a:lstStyle/>
          <a:p>
            <a:r>
              <a:rPr lang="fa-IR" sz="3200" dirty="0"/>
              <a:t>12</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شش</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277820"/>
          </a:xfrm>
          <a:prstGeom prst="rect">
            <a:avLst/>
          </a:prstGeom>
          <a:noFill/>
        </p:spPr>
        <p:txBody>
          <a:bodyPr wrap="square" rtlCol="0">
            <a:spAutoFit/>
          </a:bodyPr>
          <a:lstStyle/>
          <a:p>
            <a:pPr marL="342900" indent="-342900" algn="just" rtl="1">
              <a:lnSpc>
                <a:spcPct val="150000"/>
              </a:lnSpc>
              <a:buFont typeface="Wingdings" pitchFamily="2" charset="2"/>
              <a:buChar char="v"/>
            </a:pPr>
            <a:r>
              <a:rPr lang="fa-IR" sz="2000" dirty="0" smtClean="0">
                <a:cs typeface="B Yagut" pitchFamily="2" charset="-78"/>
              </a:rPr>
              <a:t> </a:t>
            </a:r>
            <a:r>
              <a:rPr lang="fa-IR" sz="2400" dirty="0" smtClean="0">
                <a:cs typeface="B Yagut" pitchFamily="2" charset="-78"/>
              </a:rPr>
              <a:t>منظور از اسم مستأثر يا اسم اعظم خداوند چيست؟</a:t>
            </a:r>
          </a:p>
          <a:p>
            <a:pPr algn="just" rtl="1">
              <a:lnSpc>
                <a:spcPct val="150000"/>
              </a:lnSpc>
              <a:buFont typeface="Wingdings" pitchFamily="2" charset="2"/>
              <a:buChar char="Ø"/>
            </a:pPr>
            <a:r>
              <a:rPr lang="fa-IR" sz="2000" dirty="0" smtClean="0">
                <a:cs typeface="B Yagut" pitchFamily="2" charset="-78"/>
              </a:rPr>
              <a:t>امام صادق (ع) در روايتي فرمودند: اسم اعظم خداوند هفتاد و سه حرف است كه هفتاد و دو حرف آن را ما معصومين(ع) مي‌دانيم يك حرف كه مختص به علم قيامت و ظهور حضرت حجت(ع) است در نزد خداوند است.</a:t>
            </a:r>
          </a:p>
          <a:p>
            <a:pPr algn="just" rtl="1">
              <a:lnSpc>
                <a:spcPct val="150000"/>
              </a:lnSpc>
            </a:pPr>
            <a:r>
              <a:rPr lang="fa-IR" dirty="0" smtClean="0">
                <a:cs typeface="B Yagut" pitchFamily="2" charset="-78"/>
              </a:rPr>
              <a:t>باز می‌فرمايند: آصف بن برخیا از یاران سلیمان (ع) که در یک چشم برهم زدن تخت بلقیس را از سرزمین سبا به نزد حضرت سلیمان (ع) حاضر کرد یک حرف از اسم اعظم را بلد بود، وقتی آن را خواند زمين بین او و سبا جمع شد و او تخت را در دست گرفت ومجددا زمين به حالت اول در آمد.</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63812"/>
            <a:ext cx="956310" cy="300732"/>
          </a:xfrm>
        </p:spPr>
        <p:txBody>
          <a:bodyPr/>
          <a:lstStyle/>
          <a:p>
            <a:r>
              <a:rPr lang="fa-IR" sz="3200" dirty="0"/>
              <a:t>13</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هفت</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1754326"/>
          </a:xfrm>
          <a:prstGeom prst="rect">
            <a:avLst/>
          </a:prstGeom>
          <a:noFill/>
        </p:spPr>
        <p:txBody>
          <a:bodyPr wrap="square" rtlCol="0">
            <a:spAutoFit/>
          </a:bodyPr>
          <a:lstStyle/>
          <a:p>
            <a:pPr marL="342900" indent="-342900" algn="just" rtl="1">
              <a:lnSpc>
                <a:spcPct val="150000"/>
              </a:lnSpc>
              <a:buFont typeface="Wingdings" pitchFamily="2" charset="2"/>
              <a:buChar char="v"/>
            </a:pPr>
            <a:r>
              <a:rPr lang="fa-IR" sz="2400" dirty="0" smtClean="0">
                <a:cs typeface="B Yagut" pitchFamily="2" charset="-78"/>
              </a:rPr>
              <a:t>منظور از ثقل اكبر و ثقل كبير چيست؟</a:t>
            </a:r>
          </a:p>
          <a:p>
            <a:pPr algn="just" rtl="1">
              <a:lnSpc>
                <a:spcPct val="150000"/>
              </a:lnSpc>
            </a:pPr>
            <a:endParaRPr lang="fa-IR" sz="2400" dirty="0" smtClean="0">
              <a:cs typeface="B Yagut" pitchFamily="2" charset="-78"/>
            </a:endParaRPr>
          </a:p>
          <a:p>
            <a:pPr algn="r" rtl="1">
              <a:lnSpc>
                <a:spcPct val="150000"/>
              </a:lnSpc>
              <a:buFont typeface="Wingdings" pitchFamily="2" charset="2"/>
              <a:buChar char="Ø"/>
            </a:pPr>
            <a:r>
              <a:rPr lang="fa-IR" sz="2400" dirty="0" smtClean="0">
                <a:cs typeface="B Yagut" pitchFamily="2" charset="-78"/>
              </a:rPr>
              <a:t>ثقل اكبر قرآن كريم است و ثقل كبير اهل بيت رسول خدا(ص).</a:t>
            </a:r>
            <a:endParaRPr lang="en-US" sz="2400"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63812"/>
            <a:ext cx="956310" cy="300732"/>
          </a:xfrm>
        </p:spPr>
        <p:txBody>
          <a:bodyPr/>
          <a:lstStyle/>
          <a:p>
            <a:r>
              <a:rPr lang="fa-IR" sz="3200" dirty="0"/>
              <a:t>14</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هشت</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554819"/>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امام خمينی (ره) جملة "لن يفترقا حتی يردا علی الحوض" را چگونه تفسير نموده اند؟</a:t>
            </a:r>
          </a:p>
          <a:p>
            <a:pPr algn="just" rtl="1">
              <a:lnSpc>
                <a:spcPct val="150000"/>
              </a:lnSpc>
              <a:buFont typeface="Wingdings" pitchFamily="2" charset="2"/>
              <a:buChar char="v"/>
            </a:pPr>
            <a:endParaRPr lang="fa-IR" sz="2400" dirty="0" smtClean="0">
              <a:cs typeface="B Yagut" pitchFamily="2" charset="-78"/>
            </a:endParaRPr>
          </a:p>
          <a:p>
            <a:pPr algn="just" rtl="1">
              <a:lnSpc>
                <a:spcPct val="150000"/>
              </a:lnSpc>
              <a:buFont typeface="Wingdings" pitchFamily="2" charset="2"/>
              <a:buChar char="Ø"/>
            </a:pPr>
            <a:r>
              <a:rPr lang="fa-IR" dirty="0" smtClean="0">
                <a:cs typeface="B Yagut" pitchFamily="2" charset="-78"/>
              </a:rPr>
              <a:t>  </a:t>
            </a:r>
            <a:r>
              <a:rPr lang="fa-IR" sz="2000" dirty="0" smtClean="0">
                <a:cs typeface="B Yagut" pitchFamily="2" charset="-78"/>
              </a:rPr>
              <a:t>ايشان می فرمايند؛ اين جمله اشاره دارد بر اينکه بعد از وجود مقدس رسول خدا (ص) هر چه بر يکی از اين دو گذشته است بر ديگری نيز گذشته است و مهجوريت هر يک مهجوريت ديگری است تا آنگاه که اين دو مهجور بر رسول خدا در حوض وارد شوند.</a:t>
            </a:r>
            <a:endParaRPr lang="fa-IR" dirty="0" smtClean="0">
              <a:cs typeface="B Yagut" pitchFamily="2" charset="-78"/>
            </a:endParaRPr>
          </a:p>
          <a:p>
            <a:pPr algn="r" rtl="1">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63812"/>
            <a:ext cx="956310" cy="300732"/>
          </a:xfrm>
        </p:spPr>
        <p:txBody>
          <a:bodyPr/>
          <a:lstStyle/>
          <a:p>
            <a:r>
              <a:rPr lang="fa-IR" sz="3200" dirty="0"/>
              <a:t>15</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نه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769989"/>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مراد از حديث متواتر چيست؟</a:t>
            </a:r>
          </a:p>
          <a:p>
            <a:pPr algn="just" rtl="1">
              <a:lnSpc>
                <a:spcPct val="150000"/>
              </a:lnSpc>
            </a:pPr>
            <a:endParaRPr lang="fa-IR" sz="20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در علم حديث،  حديثی را متواتر می گويند که راويان بسياری آنرا در همه زمان ها نقل کرده باشند، به گونه ای شايع شده باشد که احتمال دروغ در آن نباشد (مثل حديث ثقلين)</a:t>
            </a:r>
            <a:endParaRPr lang="en-US" sz="2000"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16</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ده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570208"/>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کتب اربعه شیعه را نام ببرید؟</a:t>
            </a:r>
          </a:p>
          <a:p>
            <a:pPr algn="just" rtl="1">
              <a:lnSpc>
                <a:spcPct val="150000"/>
              </a:lnSpc>
              <a:buFont typeface="Wingdings" pitchFamily="2" charset="2"/>
              <a:buChar char="Ø"/>
            </a:pPr>
            <a:endParaRPr lang="fa-IR" sz="2000" dirty="0" smtClean="0">
              <a:cs typeface="B Yagut" pitchFamily="2" charset="-78"/>
            </a:endParaRPr>
          </a:p>
          <a:p>
            <a:pPr algn="just" rtl="1">
              <a:lnSpc>
                <a:spcPct val="200000"/>
              </a:lnSpc>
              <a:buFont typeface="Wingdings" pitchFamily="2" charset="2"/>
              <a:buChar char="ü"/>
            </a:pPr>
            <a:r>
              <a:rPr lang="fa-IR" sz="2000" dirty="0" smtClean="0">
                <a:cs typeface="B Yagut" pitchFamily="2" charset="-78"/>
              </a:rPr>
              <a:t>کتاب اصول کافی نوشته مرحوم کلینی </a:t>
            </a:r>
          </a:p>
          <a:p>
            <a:pPr algn="just" rtl="1">
              <a:lnSpc>
                <a:spcPct val="200000"/>
              </a:lnSpc>
              <a:buFont typeface="Wingdings" pitchFamily="2" charset="2"/>
              <a:buChar char="ü"/>
            </a:pPr>
            <a:r>
              <a:rPr lang="fa-IR" sz="2000" dirty="0" smtClean="0">
                <a:cs typeface="B Yagut" pitchFamily="2" charset="-78"/>
              </a:rPr>
              <a:t>کتاب من لایحضره الفقیه نوشته مرحوم شیخ صدوقی </a:t>
            </a:r>
          </a:p>
          <a:p>
            <a:pPr algn="just" rtl="1">
              <a:lnSpc>
                <a:spcPct val="200000"/>
              </a:lnSpc>
              <a:buFont typeface="Wingdings" pitchFamily="2" charset="2"/>
              <a:buChar char="ü"/>
            </a:pPr>
            <a:r>
              <a:rPr lang="fa-IR" sz="2000" dirty="0" smtClean="0">
                <a:cs typeface="B Yagut" pitchFamily="2" charset="-78"/>
              </a:rPr>
              <a:t> کتاب التهذیب نوشته مرحوم شیخ</a:t>
            </a:r>
          </a:p>
          <a:p>
            <a:pPr algn="just" rtl="1">
              <a:lnSpc>
                <a:spcPct val="200000"/>
              </a:lnSpc>
              <a:buFont typeface="Wingdings" pitchFamily="2" charset="2"/>
              <a:buChar char="ü"/>
            </a:pPr>
            <a:r>
              <a:rPr lang="fa-IR" sz="2000" dirty="0" smtClean="0">
                <a:cs typeface="B Yagut" pitchFamily="2" charset="-78"/>
              </a:rPr>
              <a:t>طوسی– کتاب استصبار نوشته مرحوم شیخ طوسی</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17</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یازده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4293483"/>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کتب منبع ششگانه اهل سنت را نام ببريد؟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کتاب صحیح بخاری</a:t>
            </a:r>
          </a:p>
          <a:p>
            <a:pPr algn="just" rtl="1">
              <a:lnSpc>
                <a:spcPct val="150000"/>
              </a:lnSpc>
              <a:buFont typeface="Wingdings" pitchFamily="2" charset="2"/>
              <a:buChar char="Ø"/>
            </a:pPr>
            <a:r>
              <a:rPr lang="fa-IR" sz="2000" dirty="0" smtClean="0">
                <a:cs typeface="B Yagut" pitchFamily="2" charset="-78"/>
              </a:rPr>
              <a:t>کتاب سنن ابن ماجه</a:t>
            </a:r>
          </a:p>
          <a:p>
            <a:pPr algn="just" rtl="1">
              <a:lnSpc>
                <a:spcPct val="150000"/>
              </a:lnSpc>
              <a:buFont typeface="Wingdings" pitchFamily="2" charset="2"/>
              <a:buChar char="Ø"/>
            </a:pPr>
            <a:r>
              <a:rPr lang="fa-IR" sz="2000" dirty="0" smtClean="0">
                <a:cs typeface="B Yagut" pitchFamily="2" charset="-78"/>
              </a:rPr>
              <a:t>کتاب سنن ترمذی</a:t>
            </a:r>
          </a:p>
          <a:p>
            <a:pPr algn="just" rtl="1">
              <a:lnSpc>
                <a:spcPct val="150000"/>
              </a:lnSpc>
              <a:buFont typeface="Wingdings" pitchFamily="2" charset="2"/>
              <a:buChar char="Ø"/>
            </a:pPr>
            <a:r>
              <a:rPr lang="fa-IR" sz="2000" dirty="0" smtClean="0">
                <a:cs typeface="B Yagut" pitchFamily="2" charset="-78"/>
              </a:rPr>
              <a:t>کتب صحیح مسلم</a:t>
            </a:r>
          </a:p>
          <a:p>
            <a:pPr algn="just" rtl="1">
              <a:lnSpc>
                <a:spcPct val="150000"/>
              </a:lnSpc>
              <a:buFont typeface="Wingdings" pitchFamily="2" charset="2"/>
              <a:buChar char="Ø"/>
            </a:pPr>
            <a:r>
              <a:rPr lang="fa-IR" sz="2000" dirty="0" smtClean="0">
                <a:cs typeface="B Yagut" pitchFamily="2" charset="-78"/>
              </a:rPr>
              <a:t>کتاب سنن ابن داوود</a:t>
            </a:r>
          </a:p>
          <a:p>
            <a:pPr algn="just" rtl="1">
              <a:lnSpc>
                <a:spcPct val="150000"/>
              </a:lnSpc>
              <a:buFont typeface="Wingdings" pitchFamily="2" charset="2"/>
              <a:buChar char="Ø"/>
            </a:pPr>
            <a:r>
              <a:rPr lang="fa-IR" sz="2000" dirty="0" smtClean="0">
                <a:cs typeface="B Yagut" pitchFamily="2" charset="-78"/>
              </a:rPr>
              <a:t>کتاب مسند احمد ابن حنبل</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18</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دوازده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077492"/>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از دیدگاه امام خمینی (ره) بزرگترين دستور مادی و معنوی زندگی چیست؟</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قرآن کريم</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918404"/>
            <a:ext cx="956310" cy="300732"/>
          </a:xfrm>
        </p:spPr>
        <p:txBody>
          <a:bodyPr/>
          <a:lstStyle/>
          <a:p>
            <a:r>
              <a:rPr lang="fa-IR" sz="3200" dirty="0"/>
              <a:t>19</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192" y="-10274"/>
            <a:ext cx="9349483" cy="6867014"/>
          </a:xfrm>
        </p:spPr>
      </p:pic>
      <p:sp>
        <p:nvSpPr>
          <p:cNvPr id="6" name="Rectangle 5"/>
          <p:cNvSpPr/>
          <p:nvPr/>
        </p:nvSpPr>
        <p:spPr>
          <a:xfrm>
            <a:off x="692395" y="667430"/>
            <a:ext cx="7772400" cy="554633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a-IR" sz="4000" dirty="0" smtClean="0">
              <a:solidFill>
                <a:srgbClr val="002060"/>
              </a:solidFill>
              <a:cs typeface="A EntezareZohoor D8" panose="00000700000000000000" pitchFamily="2" charset="-78"/>
            </a:endParaRPr>
          </a:p>
          <a:p>
            <a:pPr lvl="0"/>
            <a:endParaRPr lang="fa-IR" sz="4000" dirty="0">
              <a:solidFill>
                <a:srgbClr val="002060"/>
              </a:solidFill>
              <a:cs typeface="A EntezareZohoor D8" panose="00000700000000000000" pitchFamily="2" charset="-78"/>
            </a:endParaRPr>
          </a:p>
          <a:p>
            <a:pPr lvl="0"/>
            <a:endParaRPr lang="fa-IR" sz="4000" dirty="0" smtClean="0">
              <a:solidFill>
                <a:srgbClr val="002060"/>
              </a:solidFill>
              <a:cs typeface="A EntezareZohoor D8" panose="00000700000000000000" pitchFamily="2" charset="-78"/>
            </a:endParaRPr>
          </a:p>
          <a:p>
            <a:pPr lvl="0"/>
            <a:endParaRPr lang="fa-IR" sz="4000" dirty="0">
              <a:solidFill>
                <a:srgbClr val="002060"/>
              </a:solidFill>
              <a:cs typeface="A EntezareZohoor D8" panose="00000700000000000000" pitchFamily="2" charset="-78"/>
            </a:endParaRPr>
          </a:p>
          <a:p>
            <a:pPr lvl="0"/>
            <a:endParaRPr lang="fa-IR" sz="4000" dirty="0" smtClean="0">
              <a:solidFill>
                <a:srgbClr val="002060"/>
              </a:solidFill>
              <a:cs typeface="A EntezareZohoor D8" panose="00000700000000000000" pitchFamily="2" charset="-78"/>
            </a:endParaRPr>
          </a:p>
          <a:p>
            <a:pPr lvl="0"/>
            <a:endParaRPr lang="fa-IR" sz="4000" dirty="0" smtClean="0">
              <a:solidFill>
                <a:srgbClr val="002060"/>
              </a:solidFill>
              <a:cs typeface="A EntezareZohoor D8" panose="00000700000000000000" pitchFamily="2" charset="-78"/>
            </a:endParaRPr>
          </a:p>
          <a:p>
            <a:pPr lvl="0"/>
            <a:endParaRPr lang="en-US" sz="8000" dirty="0">
              <a:solidFill>
                <a:srgbClr val="002060"/>
              </a:solidFill>
              <a:latin typeface="IranNastaliq" panose="02020505000000020003" pitchFamily="18" charset="0"/>
              <a:cs typeface="IranNastaliq" panose="02020505000000020003" pitchFamily="18" charset="0"/>
            </a:endParaRPr>
          </a:p>
        </p:txBody>
      </p:sp>
      <p:sp>
        <p:nvSpPr>
          <p:cNvPr id="10" name="TextBox 9"/>
          <p:cNvSpPr txBox="1"/>
          <p:nvPr/>
        </p:nvSpPr>
        <p:spPr>
          <a:xfrm>
            <a:off x="1351128" y="987707"/>
            <a:ext cx="6528834" cy="5139869"/>
          </a:xfrm>
          <a:prstGeom prst="rect">
            <a:avLst/>
          </a:prstGeom>
          <a:noFill/>
        </p:spPr>
        <p:txBody>
          <a:bodyPr wrap="square" rtlCol="0">
            <a:spAutoFit/>
          </a:bodyPr>
          <a:lstStyle/>
          <a:p>
            <a:pPr algn="r"/>
            <a:r>
              <a:rPr lang="fa-IR" sz="9600" dirty="0" smtClean="0">
                <a:effectLst>
                  <a:outerShdw blurRad="38100" dist="38100" dir="2700000" algn="tl">
                    <a:srgbClr val="000000">
                      <a:alpha val="43137"/>
                    </a:srgbClr>
                  </a:outerShdw>
                </a:effectLst>
                <a:latin typeface="IranNastaliq" panose="02020505000000020003" pitchFamily="18" charset="0"/>
                <a:ea typeface="+mj-ea"/>
                <a:cs typeface="IranNastaliq" pitchFamily="18" charset="0"/>
              </a:rPr>
              <a:t>استاد : </a:t>
            </a:r>
          </a:p>
          <a:p>
            <a:pPr algn="ctr"/>
            <a:r>
              <a:rPr lang="fa-IR" sz="9600" dirty="0" smtClean="0">
                <a:effectLst>
                  <a:outerShdw blurRad="38100" dist="38100" dir="2700000" algn="tl">
                    <a:srgbClr val="000000">
                      <a:alpha val="43137"/>
                    </a:srgbClr>
                  </a:outerShdw>
                </a:effectLst>
                <a:latin typeface="IranNastaliq" panose="02020505000000020003" pitchFamily="18" charset="0"/>
                <a:ea typeface="+mj-ea"/>
                <a:cs typeface="IranNastaliq" pitchFamily="18" charset="0"/>
              </a:rPr>
              <a:t>سيد جلال اخلاقی</a:t>
            </a:r>
            <a:endParaRPr lang="en-US" sz="9600" dirty="0" smtClean="0">
              <a:effectLst>
                <a:outerShdw blurRad="38100" dist="38100" dir="2700000" algn="tl">
                  <a:srgbClr val="000000">
                    <a:alpha val="43137"/>
                  </a:srgbClr>
                </a:outerShdw>
              </a:effectLst>
              <a:latin typeface="IranNastaliq" panose="02020505000000020003" pitchFamily="18" charset="0"/>
              <a:ea typeface="+mj-ea"/>
              <a:cs typeface="IranNastaliq" pitchFamily="18" charset="0"/>
            </a:endParaRPr>
          </a:p>
          <a:p>
            <a:pPr algn="ctr"/>
            <a:endParaRPr lang="fa-IR" sz="2000" dirty="0" smtClean="0">
              <a:effectLst>
                <a:outerShdw blurRad="38100" dist="38100" dir="2700000" algn="tl">
                  <a:srgbClr val="000000">
                    <a:alpha val="43137"/>
                  </a:srgbClr>
                </a:outerShdw>
              </a:effectLst>
              <a:latin typeface="IranNastaliq" panose="02020505000000020003" pitchFamily="18" charset="0"/>
              <a:ea typeface="+mj-ea"/>
              <a:cs typeface="IranNastaliq" pitchFamily="18" charset="0"/>
            </a:endParaRPr>
          </a:p>
          <a:p>
            <a:pPr algn="r"/>
            <a:r>
              <a:rPr lang="fa-IR" sz="3200" dirty="0" smtClean="0">
                <a:effectLst>
                  <a:outerShdw blurRad="38100" dist="38100" dir="2700000" algn="tl">
                    <a:srgbClr val="000000">
                      <a:alpha val="43137"/>
                    </a:srgbClr>
                  </a:outerShdw>
                </a:effectLst>
                <a:latin typeface="IranNastaliq" panose="02020505000000020003" pitchFamily="18" charset="0"/>
                <a:ea typeface="+mj-ea"/>
                <a:cs typeface="IranNastaliq" pitchFamily="18" charset="0"/>
              </a:rPr>
              <a:t>تهیه کنندگان :</a:t>
            </a:r>
            <a:endParaRPr lang="fa-IR" sz="1400" dirty="0" smtClean="0">
              <a:effectLst>
                <a:outerShdw blurRad="38100" dist="38100" dir="2700000" algn="tl">
                  <a:srgbClr val="000000">
                    <a:alpha val="43137"/>
                  </a:srgbClr>
                </a:outerShdw>
              </a:effectLst>
              <a:latin typeface="IranNastaliq" panose="02020505000000020003" pitchFamily="18" charset="0"/>
              <a:ea typeface="+mj-ea"/>
              <a:cs typeface="IranNastaliq" pitchFamily="18" charset="0"/>
            </a:endParaRPr>
          </a:p>
          <a:p>
            <a:pPr algn="r">
              <a:lnSpc>
                <a:spcPct val="150000"/>
              </a:lnSpc>
            </a:pPr>
            <a:r>
              <a:rPr lang="fa-IR" sz="2800" dirty="0" smtClean="0">
                <a:effectLst>
                  <a:outerShdw blurRad="38100" dist="38100" dir="2700000" algn="tl">
                    <a:srgbClr val="000000">
                      <a:alpha val="43137"/>
                    </a:srgbClr>
                  </a:outerShdw>
                </a:effectLst>
                <a:latin typeface="IranNastaliq" panose="02020505000000020003" pitchFamily="18" charset="0"/>
                <a:ea typeface="+mj-ea"/>
                <a:cs typeface="IranNastaliq" pitchFamily="18" charset="0"/>
              </a:rPr>
              <a:t>                                                            پریسا دانشمندی</a:t>
            </a:r>
          </a:p>
          <a:p>
            <a:pPr algn="r">
              <a:lnSpc>
                <a:spcPct val="150000"/>
              </a:lnSpc>
            </a:pPr>
            <a:r>
              <a:rPr lang="fa-IR" sz="2800" dirty="0" smtClean="0">
                <a:effectLst>
                  <a:outerShdw blurRad="38100" dist="38100" dir="2700000" algn="tl">
                    <a:srgbClr val="000000">
                      <a:alpha val="43137"/>
                    </a:srgbClr>
                  </a:outerShdw>
                </a:effectLst>
                <a:latin typeface="IranNastaliq" panose="02020505000000020003" pitchFamily="18" charset="0"/>
                <a:ea typeface="+mj-ea"/>
                <a:cs typeface="IranNastaliq" pitchFamily="18" charset="0"/>
              </a:rPr>
              <a:t>                                                         سیامک حاج‌عظيم زنجانی    </a:t>
            </a:r>
            <a:endParaRPr lang="en-US" sz="2800" dirty="0" smtClean="0">
              <a:effectLst>
                <a:outerShdw blurRad="38100" dist="38100" dir="2700000" algn="tl">
                  <a:srgbClr val="000000">
                    <a:alpha val="43137"/>
                  </a:srgbClr>
                </a:outerShdw>
              </a:effectLst>
              <a:latin typeface="IranNastaliq" panose="02020505000000020003" pitchFamily="18" charset="0"/>
              <a:ea typeface="+mj-ea"/>
              <a:cs typeface="IranNastaliq" pitchFamily="18" charset="0"/>
            </a:endParaRPr>
          </a:p>
        </p:txBody>
      </p:sp>
    </p:spTree>
    <p:extLst>
      <p:ext uri="{BB962C8B-B14F-4D97-AF65-F5344CB8AC3E}">
        <p14:creationId xmlns:p14="http://schemas.microsoft.com/office/powerpoint/2010/main" val="40372413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یک</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954655"/>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چه کسی و در چه سالی آئین وهابیت را بوجود آورد؟</a:t>
            </a:r>
          </a:p>
          <a:p>
            <a:pPr algn="just" rtl="1">
              <a:lnSpc>
                <a:spcPct val="150000"/>
              </a:lnSpc>
              <a:buFont typeface="Wingdings" pitchFamily="2" charset="2"/>
              <a:buChar char="v"/>
            </a:pPr>
            <a:endParaRPr lang="fa-IR" sz="20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یکی از روحانیون سنی به نام محمد بن عبدالوهاب توسط جاسوس انگلیس مستر همفر منحرف شده و در سال 4411 هجری آئین وهابیت را رسماً اعلام کردند که اکنون در کشور عربستان جزو مذهب رسمی است و در بسیاری از کشورهای اسلامی طرفدارانی پیدا کرده است. آئینی است که نزدیک به تفکر سنی ها هستند و مذهب شیعه را خارج از دین می دانند.</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20</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دو</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985706"/>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امام خمينی (ره) در وصيت نامه شان چه چيزهايی را جزء افتخارات برشمرده اند؟</a:t>
            </a:r>
          </a:p>
          <a:p>
            <a:pPr algn="r" rtl="1">
              <a:buFont typeface="Wingdings" pitchFamily="2" charset="2"/>
              <a:buChar char="ü"/>
            </a:pPr>
            <a:r>
              <a:rPr lang="en-US" sz="2200" dirty="0">
                <a:cs typeface="B Yagut" pitchFamily="2" charset="-78"/>
              </a:rPr>
              <a:t>  </a:t>
            </a:r>
            <a:r>
              <a:rPr lang="ar-SA" sz="2200" dirty="0">
                <a:cs typeface="B Yagut" pitchFamily="2" charset="-78"/>
              </a:rPr>
              <a:t>پيرو اسلام بودن </a:t>
            </a:r>
            <a:endParaRPr lang="fa-IR" sz="2200" dirty="0">
              <a:cs typeface="B Yagut" pitchFamily="2" charset="-78"/>
            </a:endParaRPr>
          </a:p>
          <a:p>
            <a:pPr algn="r" rtl="1">
              <a:buFont typeface="Wingdings" pitchFamily="2" charset="2"/>
              <a:buChar char="ü"/>
            </a:pPr>
            <a:r>
              <a:rPr lang="ar-SA" sz="2200" dirty="0">
                <a:cs typeface="B Yagut" pitchFamily="2" charset="-78"/>
              </a:rPr>
              <a:t> پيرو مذهب جعفری بودن </a:t>
            </a:r>
            <a:endParaRPr lang="fa-IR" sz="2200" dirty="0">
              <a:cs typeface="B Yagut" pitchFamily="2" charset="-78"/>
            </a:endParaRPr>
          </a:p>
          <a:p>
            <a:pPr algn="r" rtl="1">
              <a:buFont typeface="Wingdings" pitchFamily="2" charset="2"/>
              <a:buChar char="ü"/>
            </a:pPr>
            <a:r>
              <a:rPr lang="ar-SA" sz="2200" dirty="0">
                <a:cs typeface="B Yagut" pitchFamily="2" charset="-78"/>
              </a:rPr>
              <a:t>نهج البلاغه از امام معصوم ماست</a:t>
            </a:r>
            <a:endParaRPr lang="fa-IR" sz="2200" dirty="0">
              <a:cs typeface="B Yagut" pitchFamily="2" charset="-78"/>
            </a:endParaRPr>
          </a:p>
          <a:p>
            <a:pPr algn="r" rtl="1">
              <a:buFont typeface="Wingdings" pitchFamily="2" charset="2"/>
              <a:buChar char="ü"/>
            </a:pPr>
            <a:r>
              <a:rPr lang="ar-SA" sz="2200" dirty="0">
                <a:cs typeface="B Yagut" pitchFamily="2" charset="-78"/>
              </a:rPr>
              <a:t>ائمه معصومين، ائمه ما هستند</a:t>
            </a:r>
            <a:endParaRPr lang="fa-IR" sz="2200" dirty="0">
              <a:cs typeface="B Yagut" pitchFamily="2" charset="-78"/>
            </a:endParaRPr>
          </a:p>
          <a:p>
            <a:pPr algn="r" rtl="1">
              <a:buFont typeface="Wingdings" pitchFamily="2" charset="2"/>
              <a:buChar char="ü"/>
            </a:pPr>
            <a:r>
              <a:rPr lang="ar-SA" sz="2200" dirty="0">
                <a:cs typeface="B Yagut" pitchFamily="2" charset="-78"/>
              </a:rPr>
              <a:t>مناجات شعبانيه، دعای عرفات، صحيفه فاطميه از افتخارات ماست</a:t>
            </a:r>
            <a:r>
              <a:rPr lang="en-US" sz="2200" dirty="0">
                <a:cs typeface="B Yagut" pitchFamily="2" charset="-78"/>
              </a:rPr>
              <a:t> </a:t>
            </a:r>
          </a:p>
          <a:p>
            <a:pPr algn="r" rtl="1">
              <a:buFont typeface="Wingdings" pitchFamily="2" charset="2"/>
              <a:buChar char="ü"/>
            </a:pPr>
            <a:r>
              <a:rPr lang="fa-IR" sz="2200" dirty="0">
                <a:cs typeface="B Yagut" pitchFamily="2" charset="-78"/>
              </a:rPr>
              <a:t>ب</a:t>
            </a:r>
            <a:r>
              <a:rPr lang="ar-SA" sz="2200" dirty="0">
                <a:cs typeface="B Yagut" pitchFamily="2" charset="-78"/>
              </a:rPr>
              <a:t>انوان ما در راه تعالی و اسلام فعاليت می کنند </a:t>
            </a:r>
            <a:endParaRPr lang="fa-IR" sz="2200" dirty="0">
              <a:cs typeface="B Yagut" pitchFamily="2" charset="-78"/>
            </a:endParaRPr>
          </a:p>
          <a:p>
            <a:pPr algn="r" rtl="1">
              <a:buFont typeface="Wingdings" pitchFamily="2" charset="2"/>
              <a:buChar char="ü"/>
            </a:pPr>
            <a:r>
              <a:rPr lang="ar-SA" sz="2200" dirty="0">
                <a:cs typeface="B Yagut" pitchFamily="2" charset="-78"/>
              </a:rPr>
              <a:t>آمريکا در مقابل ملت غيور ايران وامانده است</a:t>
            </a:r>
            <a:endParaRPr lang="en-US" sz="2200" dirty="0">
              <a:cs typeface="B Yagut" pitchFamily="2" charset="-78"/>
            </a:endParaRPr>
          </a:p>
          <a:p>
            <a:pPr algn="r" rtl="1">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21</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سه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63149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امام خمینی(ره)در مورد حضرت امیرالمومنین (ع) جه تعبیری آورده اند؟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ایشان می فرمایند: علی (ع)، این بنده رها شده از تمام قیود، مامور رها کردن بشر از تمام اغلال و بندگی هاست.</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63812"/>
            <a:ext cx="956310" cy="300732"/>
          </a:xfrm>
        </p:spPr>
        <p:txBody>
          <a:bodyPr/>
          <a:lstStyle/>
          <a:p>
            <a:r>
              <a:rPr lang="fa-IR" sz="3200" dirty="0"/>
              <a:t>22</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چهار</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831818"/>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در مورد نهج البلاغه چه میدانید؟ نظر امام خمینی(ره) در این باره چه بود؟</a:t>
            </a:r>
          </a:p>
          <a:p>
            <a:pPr algn="just" rtl="1">
              <a:lnSpc>
                <a:spcPct val="150000"/>
              </a:lnSpc>
              <a:buFont typeface="Wingdings" pitchFamily="2" charset="2"/>
              <a:buChar char="Ø"/>
            </a:pPr>
            <a:r>
              <a:rPr lang="fa-IR" sz="2000" dirty="0" smtClean="0">
                <a:cs typeface="B Yagut" pitchFamily="2" charset="-78"/>
              </a:rPr>
              <a:t>کتاب شریف نهج البلاغه بعد از قرآن کريم مهمترین کتاب در اسلام است. مرحوم سید رضی (ره) سخنان امام علی (ع) را در آن جمع آوری کرده اند و به سه بخش خطبه ها، نامه ها و حکمت ها تقسیم می شود.</a:t>
            </a:r>
          </a:p>
          <a:p>
            <a:pPr algn="just" rtl="1">
              <a:lnSpc>
                <a:spcPct val="150000"/>
              </a:lnSpc>
              <a:buFont typeface="Wingdings" pitchFamily="2" charset="2"/>
              <a:buChar char="Ø"/>
            </a:pPr>
            <a:r>
              <a:rPr lang="fa-IR" sz="2000" dirty="0" smtClean="0">
                <a:cs typeface="B Yagut" pitchFamily="2" charset="-78"/>
              </a:rPr>
              <a:t>امام خمینی (ره) می فرمایند:نهج البلاغه که بعد از قرآن بزرگترين دستور زندگی مادی و معنوی وبالاترین کتاب رهایی بخش بشر است و دستورات معنوی و حکومتی آن بالاترین راه نجات است از امام معصوم ما است.</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23</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پنج</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739485"/>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صحیفه سجادیه از کدام معصوم است؟امام خمینی(ره) در مورد آن چه تعبیری دارند؟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از امام چهارم(ع) می باشد. موضوعاتی در غالب دعا در آن بیان شده است و امام خمينی (ره) از صحیفه سجادیه بعنوان زبور آل محمد(صلی الله علیه و آله و سلم) تعبیر کرده اند.</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24</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شش</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41632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صحيه فاطميه چگونه كتابي است؟</a:t>
            </a:r>
          </a:p>
          <a:p>
            <a:pPr algn="just" rtl="1">
              <a:lnSpc>
                <a:spcPct val="150000"/>
              </a:lnSpc>
              <a:buFont typeface="Wingdings" pitchFamily="2" charset="2"/>
              <a:buChar char="v"/>
            </a:pPr>
            <a:endParaRPr lang="fa-IR" sz="20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بعد از رحلت رسول خدا(ص) جبرئيل يا فرشته‌اي براي تسلي خاطر بر حضرت فاطمه آمدند و مطالبي را مي‌گفتند كه توسط امام علي(ع) نوشته شد و بنام صحيفه فاطميه نام گرفت كه در اختيار معصومين است. امام صادق(ع) مي‌فرمايند: صحيفه فاطميه در خصوص علم تفسير قرآن است كه به اندازه سه برابر قرآن است و حتي يك كلمه از قرآن در آن تكرار نشده است و در نزد ماست. </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25</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هفت</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63149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نظر امام خمينی (ره) در مورد آموزش نظامی را بنویسید؟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ایشان می فرمایند: آموزش نظامی برای دفاع از اسلام و کشور اسلامی از واجبات مهم است.</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26</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هشت</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046988"/>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در مورد صهونیست جهانی توضیح دهید.</a:t>
            </a:r>
          </a:p>
          <a:p>
            <a:pPr algn="just" rtl="1">
              <a:lnSpc>
                <a:spcPct val="150000"/>
              </a:lnSpc>
              <a:buFont typeface="Wingdings" pitchFamily="2" charset="2"/>
              <a:buChar char="v"/>
            </a:pPr>
            <a:endParaRPr lang="fa-IR" sz="2400" dirty="0" smtClean="0">
              <a:cs typeface="B Yagut" pitchFamily="2" charset="-78"/>
            </a:endParaRPr>
          </a:p>
          <a:p>
            <a:pPr algn="just" rtl="1">
              <a:lnSpc>
                <a:spcPct val="150000"/>
              </a:lnSpc>
              <a:buFont typeface="Wingdings" pitchFamily="2" charset="2"/>
              <a:buChar char="v"/>
            </a:pPr>
            <a:r>
              <a:rPr lang="fa-IR" sz="2000" dirty="0" smtClean="0">
                <a:cs typeface="B Yagut" pitchFamily="2" charset="-78"/>
              </a:rPr>
              <a:t>تفکر صهونیست مربوط به سرمایه داران افراطی یهودی است که در سال 1897 میلادی در اروپا بوجود آمد و مراکز آن در آمریکاست که کشور فلسطین را غصب کرده و به نام اسرائیل نام گذاشته اند . صهیون نام کوهی است در نزدیکی اورشلیم و صهونیسم تفکری مبنی بر تبعیض نژادی یهودی است. آنها قوم یهود را قوم برتر جهان می دانند.</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904756"/>
            <a:ext cx="956310" cy="300732"/>
          </a:xfrm>
        </p:spPr>
        <p:txBody>
          <a:bodyPr/>
          <a:lstStyle/>
          <a:p>
            <a:r>
              <a:rPr lang="fa-IR" sz="3200" dirty="0"/>
              <a:t>27</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نه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908489"/>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نظر امام خميني (ره) در مورد سياست نه شرقي و نه غربي را بيان كنيد؟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به ملت عزيز ايران توصيه مي‌كنم كه از اين راه مستقيم الهي كه محكم، استوار، متعهد و پايدار است پايبند باشند و  به شرق ملحد و غرب ستمگر منحرف نشوند، بلکه به صراطی که خداوند به آنها نصیب فرموده است محکم، استوار، متعهد و پایبند باشند.</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28</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ده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908489"/>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سفارش امام خمینی(ره) در پیروی از ائمه اطهار (ع) را بیان کنید؟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با کمال جد و عجز از ملت های مسلمان می خواهم که از ائمه اطهار (ع) و فرهنگ سیاسی واجتماعی و اقتصادی ونظامی این بزرگ راهنمایان عالم بشریت به طور شایسته وبه جان و دل و جانفشانی ونثار عزیزان،پیروی کنند.</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29</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اول</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یک</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8" name="TextBox 7"/>
          <p:cNvSpPr txBox="1"/>
          <p:nvPr/>
        </p:nvSpPr>
        <p:spPr>
          <a:xfrm>
            <a:off x="457199" y="2299062"/>
            <a:ext cx="8138160" cy="323486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a:t>
            </a:r>
            <a:r>
              <a:rPr lang="ar-SA" sz="2400" dirty="0" smtClean="0">
                <a:cs typeface="B Yagut" pitchFamily="2" charset="-78"/>
              </a:rPr>
              <a:t>وصيت را از نظر لغت و اصطلاح فقه تعريف کنيد؟</a:t>
            </a:r>
            <a:endParaRPr lang="fa-IR" sz="2400" dirty="0" smtClean="0">
              <a:cs typeface="B Yagut" pitchFamily="2" charset="-78"/>
            </a:endParaRPr>
          </a:p>
          <a:p>
            <a:pPr algn="just" rtl="1">
              <a:lnSpc>
                <a:spcPct val="150000"/>
              </a:lnSpc>
              <a:buFont typeface="Wingdings" pitchFamily="2" charset="2"/>
              <a:buChar char="v"/>
            </a:pPr>
            <a:endParaRPr lang="fa-IR" sz="2400" dirty="0" smtClean="0">
              <a:cs typeface="B Yagut" pitchFamily="2" charset="-78"/>
            </a:endParaRPr>
          </a:p>
          <a:p>
            <a:pPr algn="just" rtl="1">
              <a:lnSpc>
                <a:spcPct val="150000"/>
              </a:lnSpc>
              <a:buFont typeface="Wingdings" pitchFamily="2" charset="2"/>
              <a:buChar char="Ø"/>
            </a:pPr>
            <a:r>
              <a:rPr lang="en-US" sz="2400" dirty="0" smtClean="0">
                <a:cs typeface="B Yagut" pitchFamily="2" charset="-78"/>
              </a:rPr>
              <a:t> </a:t>
            </a:r>
            <a:r>
              <a:rPr lang="ar-SA" sz="2400" dirty="0" smtClean="0">
                <a:cs typeface="B Yagut" pitchFamily="2" charset="-78"/>
              </a:rPr>
              <a:t>وصيت در لغت به معنی توصيه و سفارش کردن است و در اصطلاح فقه سفارش نمودن به استيفاء حقوق و انجام کارهايی که حساب های شرعی را بعد از مرگ مشخص می نمايد گفته می شود</a:t>
            </a:r>
            <a:r>
              <a:rPr lang="en-US" sz="2400" dirty="0" smtClean="0">
                <a:cs typeface="B Yagut" pitchFamily="2" charset="-78"/>
              </a:rPr>
              <a:t>.</a:t>
            </a:r>
          </a:p>
          <a:p>
            <a:pPr>
              <a:lnSpc>
                <a:spcPct val="150000"/>
              </a:lnSpc>
            </a:pPr>
            <a:endParaRPr lang="en-US" dirty="0">
              <a:cs typeface="B Yagut" pitchFamily="2" charset="-7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38878" y="5891108"/>
            <a:ext cx="956310" cy="300732"/>
          </a:xfrm>
        </p:spPr>
        <p:txBody>
          <a:bodyPr/>
          <a:lstStyle/>
          <a:p>
            <a:r>
              <a:rPr lang="fa-IR" sz="3200" dirty="0" smtClean="0"/>
              <a:t>3</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یازده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231654"/>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نظر امام خميني (ره) را در مورد فقه سنتي بنويسيد؟</a:t>
            </a:r>
          </a:p>
          <a:p>
            <a:pPr algn="just" rtl="1">
              <a:lnSpc>
                <a:spcPct val="150000"/>
              </a:lnSpc>
              <a:buFont typeface="Wingdings" pitchFamily="2" charset="2"/>
              <a:buChar char="Ø"/>
            </a:pPr>
            <a:r>
              <a:rPr lang="fa-IR" sz="2000" dirty="0" smtClean="0">
                <a:cs typeface="B Yagut" pitchFamily="2" charset="-78"/>
              </a:rPr>
              <a:t>از فقه سنتي كه بيانگر مكتب رسالت و امامت و ضامن رشد و عظمت ملتها مي‌باشد، چه احكام اوليه و چه ثانويه كه هر دو مكتب فقه اسلامي است، ذره‌اي منحرف نشوند.</a:t>
            </a:r>
          </a:p>
          <a:p>
            <a:pPr algn="just" rtl="1">
              <a:lnSpc>
                <a:spcPct val="150000"/>
              </a:lnSpc>
            </a:pPr>
            <a:r>
              <a:rPr lang="fa-IR" dirty="0" smtClean="0">
                <a:cs typeface="B Yagut" pitchFamily="2" charset="-78"/>
              </a:rPr>
              <a:t>توضیح اینکه فقه سنتی روشی تحصیلی است که اکنون حوزه های علمیه به آن روش عمل می کنند. یعنی ابتدا ادبیات عرب و فقه و اصول مقدماتی و کتب جانبی تحصیل می شود و سپس فقه و اصول تحقیقی و بعد درس خارج یعنی فقه واصول تخصصی تدریس می گردد که امام(ره) این روش را به علم جواهری نیز تعبیر می فرمایند.</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30</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دوازده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831818"/>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احکام اولیه و ثانویه را تعریف کنید؟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ü"/>
            </a:pPr>
            <a:r>
              <a:rPr lang="fa-IR" sz="2000" dirty="0" smtClean="0">
                <a:cs typeface="B Yagut" pitchFamily="2" charset="-78"/>
              </a:rPr>
              <a:t>احکام اولیه به احکامی که از طرف خداوند و رسول خدا صادر شده است و حلال و حرام در آن احکام صراحت دارد و قابل تغییر نیستند مثل وجوب نماز. </a:t>
            </a:r>
          </a:p>
          <a:p>
            <a:pPr algn="just" rtl="1">
              <a:lnSpc>
                <a:spcPct val="150000"/>
              </a:lnSpc>
              <a:buFont typeface="Wingdings" pitchFamily="2" charset="2"/>
              <a:buChar char="ü"/>
            </a:pPr>
            <a:r>
              <a:rPr lang="fa-IR" sz="2000" dirty="0" smtClean="0">
                <a:cs typeface="B Yagut" pitchFamily="2" charset="-78"/>
              </a:rPr>
              <a:t>احکام ثانویه به احکامی گفته می شود که در آن ها زمان و مکان شرط است و بر اساس نیاز نظام اسلامی توسط حاکم شرع و ولی فقیه صادر می شود و تغییر پذیر هستند مثل احکام حکومتی.</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31</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سوم </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سیزده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63149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سفارش امام خميني (ره) در مورد نماز جمعه را بيان كنيد؟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 </a:t>
            </a:r>
            <a:r>
              <a:rPr lang="fa-IR" sz="2400" dirty="0" smtClean="0">
                <a:cs typeface="B Yagut" pitchFamily="2" charset="-78"/>
              </a:rPr>
              <a:t>نماز جمعه از بزرگترين عنايات حق تعالي بر جمهوري اسلامي بوده و از نمازهاي جمعه وجماعت كه نشانگر سياسي نماز است هرگز نبايد غفلت كرد.</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904756"/>
            <a:ext cx="956310" cy="300732"/>
          </a:xfrm>
        </p:spPr>
        <p:txBody>
          <a:bodyPr/>
          <a:lstStyle/>
          <a:p>
            <a:r>
              <a:rPr lang="fa-IR" sz="3200" dirty="0"/>
              <a:t>32</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چهارم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یک</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63149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نظر امام خمینی(ره) در مورد نوحه خوانی و مرثیه را بیان کنید؟</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 </a:t>
            </a:r>
            <a:r>
              <a:rPr lang="fa-IR" sz="2400" dirty="0" smtClean="0">
                <a:cs typeface="B Yagut" pitchFamily="2" charset="-78"/>
              </a:rPr>
              <a:t>لازم است در نوحه ها و اشعار مرثیه اشعار ثنای از ائمه اطهار (ع) به طور کوبنده فجایع و ستمگری های ستمگران هر عصر و مصر یاد شود.</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904756"/>
            <a:ext cx="956310" cy="300732"/>
          </a:xfrm>
        </p:spPr>
        <p:txBody>
          <a:bodyPr/>
          <a:lstStyle/>
          <a:p>
            <a:r>
              <a:rPr lang="fa-IR" sz="3200" dirty="0"/>
              <a:t>33</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چهارم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دو</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077492"/>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به نظر امام خميني (ره) انقلاب اسلامي ايران با چه چيزي پيروز شد؟</a:t>
            </a:r>
          </a:p>
          <a:p>
            <a:pPr algn="just" rtl="1">
              <a:lnSpc>
                <a:spcPct val="150000"/>
              </a:lnSpc>
              <a:buFont typeface="Wingdings" pitchFamily="2" charset="2"/>
              <a:buChar char="v"/>
            </a:pPr>
            <a:endParaRPr lang="fa-IR" sz="20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 با تأييدات غيبي الهي</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34</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چهارم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سه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185487"/>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براساس نظر امام خمينی انقلاب اسلامی ايران از چه جهاتی با ديگر انقلاب ها جدا است؟</a:t>
            </a:r>
          </a:p>
          <a:p>
            <a:pPr algn="just" rtl="1">
              <a:lnSpc>
                <a:spcPct val="150000"/>
              </a:lnSpc>
              <a:buFont typeface="Wingdings" pitchFamily="2" charset="2"/>
              <a:buChar char="Ø"/>
            </a:pPr>
            <a:endParaRPr lang="fa-IR" sz="20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 </a:t>
            </a:r>
            <a:r>
              <a:rPr lang="fa-IR" sz="2400" dirty="0" smtClean="0">
                <a:cs typeface="B Yagut" pitchFamily="2" charset="-78"/>
              </a:rPr>
              <a:t>ايشان می فرمايند که انقلاب اسلامی ايران از همه انقلاب ها جداست هم در پيدايش و هم در کيفيت مبارزه و هم در انگيزه انقلاب و قيام متفاوت است.</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904756"/>
            <a:ext cx="956310" cy="300732"/>
          </a:xfrm>
        </p:spPr>
        <p:txBody>
          <a:bodyPr/>
          <a:lstStyle/>
          <a:p>
            <a:r>
              <a:rPr lang="fa-IR" sz="3200" dirty="0"/>
              <a:t>35</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چهارم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چهار</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739485"/>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نظر امام خميني (ره) را درباره اسلام و حكومت اسلامي بيان كنيد؟ </a:t>
            </a:r>
          </a:p>
          <a:p>
            <a:pPr algn="just" rtl="1">
              <a:lnSpc>
                <a:spcPct val="150000"/>
              </a:lnSpc>
              <a:buFont typeface="Wingdings" pitchFamily="2" charset="2"/>
              <a:buChar char="v"/>
            </a:pPr>
            <a:endParaRPr lang="fa-IR" sz="20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 </a:t>
            </a:r>
            <a:r>
              <a:rPr lang="fa-IR" sz="2400" dirty="0" smtClean="0">
                <a:cs typeface="B Yagut" pitchFamily="2" charset="-78"/>
              </a:rPr>
              <a:t>مكتبي است كه برخلاف مكتبهاي غيرتوحيدي، در تمام شئون فردي، اجتماعي، مادي، معنوي، فرهنگي، سياسي، نظامي، اقتصادي دخالت و نظارت دارد و از هيچ نكته، ولو بسيار ناچيز كه در تربيت انسان و جامعه و پيشرفت مادي و معنوي نقش دارد، فروگذار ننموده است.</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36</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چهارم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پنج</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63149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به نظر امام خميني (ره) چه چيزي در رأس تمام واجبات است؟</a:t>
            </a:r>
          </a:p>
          <a:p>
            <a:pPr algn="just" rtl="1">
              <a:lnSpc>
                <a:spcPct val="150000"/>
              </a:lnSpc>
              <a:buFont typeface="Wingdings" pitchFamily="2" charset="2"/>
              <a:buChar char="v"/>
            </a:pPr>
            <a:endParaRPr lang="fa-IR" sz="20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 حفظ اسلام كه انبياي عظام در راه آن كوشش و فداكاري جانفرسا نمودند، در راس واجبات است.</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37</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پنجم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یک</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185487"/>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از نظر امام خميني (ره) رمز پيروزي و بقاء انقلاب اسلامي كدامند؟ </a:t>
            </a:r>
          </a:p>
          <a:p>
            <a:pPr lvl="1" algn="just" rtl="1">
              <a:lnSpc>
                <a:spcPct val="150000"/>
              </a:lnSpc>
            </a:pPr>
            <a:endParaRPr lang="en-US" sz="2000" dirty="0">
              <a:cs typeface="B Yagut" pitchFamily="2" charset="-78"/>
            </a:endParaRPr>
          </a:p>
          <a:p>
            <a:pPr lvl="1" algn="just" rtl="1">
              <a:lnSpc>
                <a:spcPct val="150000"/>
              </a:lnSpc>
            </a:pPr>
            <a:r>
              <a:rPr lang="fa-IR" sz="2000" dirty="0" smtClean="0">
                <a:cs typeface="B Yagut" pitchFamily="2" charset="-78"/>
              </a:rPr>
              <a:t> </a:t>
            </a:r>
            <a:r>
              <a:rPr lang="fa-IR" sz="2400" dirty="0" smtClean="0">
                <a:cs typeface="B Yagut" pitchFamily="2" charset="-78"/>
              </a:rPr>
              <a:t>الف) انگيزه الهي و مقصد عالي حكومت اسلامي</a:t>
            </a:r>
          </a:p>
          <a:p>
            <a:pPr lvl="1" algn="just" rtl="1">
              <a:lnSpc>
                <a:spcPct val="150000"/>
              </a:lnSpc>
            </a:pPr>
            <a:r>
              <a:rPr lang="fa-IR" sz="2400" dirty="0" smtClean="0">
                <a:cs typeface="B Yagut" pitchFamily="2" charset="-78"/>
              </a:rPr>
              <a:t>ب) اجتماع ملت در سراسر كشور با وحدت كلمه براي همان انگيزه و مقصد. </a:t>
            </a:r>
          </a:p>
          <a:p>
            <a:pPr>
              <a:lnSpc>
                <a:spcPct val="150000"/>
              </a:lnSpc>
            </a:pP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38</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پنجم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دو</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262158"/>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دشمنان اسلام با چه هدفي عليه اسلام و ايران تبليغات مي‌كنند؟</a:t>
            </a:r>
          </a:p>
          <a:p>
            <a:pPr algn="just" rtl="1">
              <a:lnSpc>
                <a:spcPct val="150000"/>
              </a:lnSpc>
            </a:pPr>
            <a:endParaRPr lang="fa-IR" sz="24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براي ايجاد تفرقه، اختلاف، از بين بردن انگيزه الهي و مأيوس نمودن ملتها از اسلام</a:t>
            </a:r>
            <a:endParaRPr lang="en-US" sz="2000"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39</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اول</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دو</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8" name="TextBox 7"/>
          <p:cNvSpPr txBox="1"/>
          <p:nvPr/>
        </p:nvSpPr>
        <p:spPr>
          <a:xfrm>
            <a:off x="457199" y="2299062"/>
            <a:ext cx="8138160" cy="3970318"/>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اصطلاحات شرعی موصی، موصی له، موصی به و وصی را تعريف کنيد؟</a:t>
            </a:r>
          </a:p>
          <a:p>
            <a:pPr algn="just" rtl="1">
              <a:lnSpc>
                <a:spcPct val="150000"/>
              </a:lnSpc>
              <a:buFont typeface="Wingdings" pitchFamily="2" charset="2"/>
              <a:buChar char="v"/>
            </a:pPr>
            <a:endParaRPr lang="fa-IR" sz="24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موصی؛ به کسی که وصيت می کند موصی گفته می شود.</a:t>
            </a:r>
          </a:p>
          <a:p>
            <a:pPr algn="just" rtl="1">
              <a:lnSpc>
                <a:spcPct val="150000"/>
              </a:lnSpc>
              <a:buFont typeface="Wingdings" pitchFamily="2" charset="2"/>
              <a:buChar char="Ø"/>
            </a:pPr>
            <a:r>
              <a:rPr lang="fa-IR" sz="2400" dirty="0" smtClean="0">
                <a:cs typeface="B Yagut" pitchFamily="2" charset="-78"/>
              </a:rPr>
              <a:t>موصی له؛ به کسی که برای او وصیت می شود موصی له می گویند.</a:t>
            </a:r>
          </a:p>
          <a:p>
            <a:pPr algn="just" rtl="1">
              <a:lnSpc>
                <a:spcPct val="150000"/>
              </a:lnSpc>
              <a:buFont typeface="Wingdings" pitchFamily="2" charset="2"/>
              <a:buChar char="Ø"/>
            </a:pPr>
            <a:r>
              <a:rPr lang="fa-IR" sz="2400" dirty="0" smtClean="0">
                <a:cs typeface="B Yagut" pitchFamily="2" charset="-78"/>
              </a:rPr>
              <a:t>موصی به؛ به چيزی که در مورد آن وصعیت می شود "موصی به" گفته می شود.</a:t>
            </a:r>
          </a:p>
          <a:p>
            <a:pPr algn="just" rtl="1">
              <a:lnSpc>
                <a:spcPct val="150000"/>
              </a:lnSpc>
              <a:buFont typeface="Wingdings" pitchFamily="2" charset="2"/>
              <a:buChar char="Ø"/>
            </a:pPr>
            <a:r>
              <a:rPr lang="fa-IR" sz="2400" dirty="0" smtClean="0">
                <a:cs typeface="B Yagut" pitchFamily="2" charset="-78"/>
              </a:rPr>
              <a:t>وصی؛ به کسی که وصیت را باید عمل نماید وصی می گویند.</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38878" y="5891108"/>
            <a:ext cx="956310" cy="300732"/>
          </a:xfrm>
        </p:spPr>
        <p:txBody>
          <a:bodyPr/>
          <a:lstStyle/>
          <a:p>
            <a:r>
              <a:rPr lang="fa-IR" sz="3200" dirty="0"/>
              <a:t>4</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پنجم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سه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139321"/>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توطئه دشمنان دين و انقلاب به چند دسته تقسيم مي‌شود؟</a:t>
            </a:r>
          </a:p>
          <a:p>
            <a:pPr algn="just" rtl="1">
              <a:lnSpc>
                <a:spcPct val="150000"/>
              </a:lnSpc>
            </a:pPr>
            <a:endParaRPr lang="fa-IR" sz="2400" dirty="0" smtClean="0">
              <a:cs typeface="B Yagut" pitchFamily="2" charset="-78"/>
            </a:endParaRPr>
          </a:p>
          <a:p>
            <a:pPr algn="just" rtl="1">
              <a:lnSpc>
                <a:spcPct val="150000"/>
              </a:lnSpc>
            </a:pPr>
            <a:r>
              <a:rPr lang="fa-IR" sz="2400" dirty="0" smtClean="0">
                <a:cs typeface="B Yagut" pitchFamily="2" charset="-78"/>
              </a:rPr>
              <a:t>به سه دسته:</a:t>
            </a:r>
          </a:p>
          <a:p>
            <a:pPr algn="just" rtl="1">
              <a:lnSpc>
                <a:spcPct val="150000"/>
              </a:lnSpc>
              <a:buFont typeface="Wingdings" pitchFamily="2" charset="2"/>
              <a:buChar char="ü"/>
            </a:pPr>
            <a:r>
              <a:rPr lang="fa-IR" sz="2000" dirty="0" smtClean="0">
                <a:cs typeface="B Yagut" pitchFamily="2" charset="-78"/>
              </a:rPr>
              <a:t> احكام اسلام براي 1400 سال پيش مي‌باشند و نمي‌تواند اكنون قابل اجراء باشد.</a:t>
            </a:r>
          </a:p>
          <a:p>
            <a:pPr algn="just" rtl="1">
              <a:lnSpc>
                <a:spcPct val="150000"/>
              </a:lnSpc>
              <a:buFont typeface="Wingdings" pitchFamily="2" charset="2"/>
              <a:buChar char="ü"/>
            </a:pPr>
            <a:r>
              <a:rPr lang="fa-IR" sz="2000" dirty="0" smtClean="0">
                <a:cs typeface="B Yagut" pitchFamily="2" charset="-78"/>
              </a:rPr>
              <a:t>اسلام يك دين ارتجاعي است و با نوآوري و علم و تمدن مخالف است. </a:t>
            </a:r>
          </a:p>
          <a:p>
            <a:pPr algn="just" rtl="1">
              <a:lnSpc>
                <a:spcPct val="150000"/>
              </a:lnSpc>
              <a:buFont typeface="Wingdings" pitchFamily="2" charset="2"/>
              <a:buChar char="ü"/>
            </a:pPr>
            <a:r>
              <a:rPr lang="fa-IR" sz="2000" dirty="0" smtClean="0">
                <a:cs typeface="B Yagut" pitchFamily="2" charset="-78"/>
              </a:rPr>
              <a:t>دين از سياست جداست. دين براي آخرت و حكومت و سياست براي دنياست. </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40</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پنجم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چهار</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554819"/>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چند نمونه از حکومت های الهی انبیاء(ع) و ائمه اطهار(ع) را نام ببرید؟</a:t>
            </a:r>
          </a:p>
          <a:p>
            <a:pPr>
              <a:lnSpc>
                <a:spcPct val="150000"/>
              </a:lnSpc>
            </a:pPr>
            <a:endParaRPr lang="fa-IR" dirty="0" smtClean="0">
              <a:cs typeface="B Yagut" pitchFamily="2" charset="-78"/>
            </a:endParaRPr>
          </a:p>
          <a:p>
            <a:pPr algn="r" rtl="1">
              <a:lnSpc>
                <a:spcPct val="150000"/>
              </a:lnSpc>
              <a:buFont typeface="Wingdings" pitchFamily="2" charset="2"/>
              <a:buChar char="ü"/>
            </a:pPr>
            <a:r>
              <a:rPr lang="fa-IR" dirty="0" smtClean="0">
                <a:cs typeface="B Yagut" pitchFamily="2" charset="-78"/>
              </a:rPr>
              <a:t>حکومت حضرت اسمائیل(ع)</a:t>
            </a:r>
          </a:p>
          <a:p>
            <a:pPr algn="r" rtl="1">
              <a:lnSpc>
                <a:spcPct val="150000"/>
              </a:lnSpc>
              <a:buFont typeface="Wingdings" pitchFamily="2" charset="2"/>
              <a:buChar char="ü"/>
            </a:pPr>
            <a:r>
              <a:rPr lang="fa-IR" dirty="0" smtClean="0">
                <a:cs typeface="B Yagut" pitchFamily="2" charset="-78"/>
              </a:rPr>
              <a:t>حکومت حضرت یوسف(ع)</a:t>
            </a:r>
          </a:p>
          <a:p>
            <a:pPr algn="r" rtl="1">
              <a:lnSpc>
                <a:spcPct val="150000"/>
              </a:lnSpc>
              <a:buFont typeface="Wingdings" pitchFamily="2" charset="2"/>
              <a:buChar char="ü"/>
            </a:pPr>
            <a:r>
              <a:rPr lang="fa-IR" dirty="0" smtClean="0">
                <a:cs typeface="B Yagut" pitchFamily="2" charset="-78"/>
              </a:rPr>
              <a:t>حکومت حضرت موسی(ع)</a:t>
            </a:r>
          </a:p>
          <a:p>
            <a:pPr algn="r" rtl="1">
              <a:lnSpc>
                <a:spcPct val="150000"/>
              </a:lnSpc>
              <a:buFont typeface="Wingdings" pitchFamily="2" charset="2"/>
              <a:buChar char="ü"/>
            </a:pPr>
            <a:r>
              <a:rPr lang="fa-IR" dirty="0" smtClean="0">
                <a:cs typeface="B Yagut" pitchFamily="2" charset="-78"/>
              </a:rPr>
              <a:t>حکومت پیامبر اسلام(ص)</a:t>
            </a:r>
          </a:p>
          <a:p>
            <a:pPr algn="r" rtl="1">
              <a:lnSpc>
                <a:spcPct val="150000"/>
              </a:lnSpc>
              <a:buFont typeface="Wingdings" pitchFamily="2" charset="2"/>
              <a:buChar char="ü"/>
            </a:pPr>
            <a:r>
              <a:rPr lang="fa-IR" dirty="0" smtClean="0">
                <a:cs typeface="B Yagut" pitchFamily="2" charset="-78"/>
              </a:rPr>
              <a:t>حکومت امیرالمومنین(ع)</a:t>
            </a:r>
          </a:p>
          <a:p>
            <a:pPr algn="r" rtl="1">
              <a:lnSpc>
                <a:spcPct val="150000"/>
              </a:lnSpc>
              <a:buFont typeface="Wingdings" pitchFamily="2" charset="2"/>
              <a:buChar char="ü"/>
            </a:pPr>
            <a:r>
              <a:rPr lang="fa-IR" dirty="0" smtClean="0">
                <a:cs typeface="B Yagut" pitchFamily="2" charset="-78"/>
              </a:rPr>
              <a:t>حکومت امام حسن مجتبی(ع)</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41</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پنجم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پنج</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100849"/>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سفارش امام خميني (ره) به نويسندگان و جامعه‌شناسان و تاريخ‌نويسان در مورد حكومت چيست؟</a:t>
            </a:r>
          </a:p>
          <a:p>
            <a:pPr algn="just" rtl="1">
              <a:lnSpc>
                <a:spcPct val="150000"/>
              </a:lnSpc>
              <a:buFont typeface="Wingdings" pitchFamily="2" charset="2"/>
              <a:buChar char="v"/>
            </a:pPr>
            <a:endParaRPr lang="fa-IR" sz="24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مسلمانان را از اين اشتباه كه انبياء (ع) به معنويات كار داشتند و چون اين امور دنيايي بودند از آن احتراز مي‌كردند پس ما نيز بايد چنين كنيم بيرون آورند كه نتيجه آن تباهي ملتهاي اسلامي و بازكردن راه براي استعمارگران خونخوار است.</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42</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پنجم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شش</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139321"/>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به نظر امام خمینی (ره)علت شایعه پراکنی علیه جمهوری اسلامی ایران در چیست؟</a:t>
            </a:r>
          </a:p>
          <a:p>
            <a:pPr algn="just" rtl="1">
              <a:lnSpc>
                <a:spcPct val="150000"/>
              </a:lnSpc>
            </a:pPr>
            <a:endParaRPr lang="fa-IR" sz="2400" dirty="0" smtClean="0">
              <a:cs typeface="B Yagut" pitchFamily="2" charset="-78"/>
            </a:endParaRPr>
          </a:p>
          <a:p>
            <a:pPr algn="just" rtl="1">
              <a:lnSpc>
                <a:spcPct val="150000"/>
              </a:lnSpc>
              <a:buFont typeface="Wingdings" pitchFamily="2" charset="2"/>
              <a:buChar char="Ø"/>
            </a:pPr>
            <a:r>
              <a:rPr lang="fa-IR" sz="2000" dirty="0" smtClean="0">
                <a:cs typeface="B Yagut" pitchFamily="2" charset="-78"/>
              </a:rPr>
              <a:t>دلیل آن است که نقشه و توطئه در کار است و کسانی که اطلاع از وضع دنیا و انقلاب های جهان و حوادث بعد از انقلاب ندارند چشم بسته و .بی خبر امثال این مطالب را شنیده و خود نیز با غفلت یا عمد به آنان پیوسته اند</a:t>
            </a:r>
            <a:r>
              <a:rPr lang="fa-IR" dirty="0" smtClean="0">
                <a:cs typeface="B Yagut" pitchFamily="2" charset="-78"/>
              </a:rPr>
              <a:t>.</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91108"/>
            <a:ext cx="956310" cy="300732"/>
          </a:xfrm>
        </p:spPr>
        <p:txBody>
          <a:bodyPr/>
          <a:lstStyle/>
          <a:p>
            <a:r>
              <a:rPr lang="fa-IR" sz="3200" dirty="0"/>
              <a:t>43</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پنجم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هفت</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2308324"/>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امام علی (ع) در مورد شايعه پراکنی چه فرمودند؟</a:t>
            </a:r>
          </a:p>
          <a:p>
            <a:pPr algn="just" rtl="1">
              <a:lnSpc>
                <a:spcPct val="150000"/>
              </a:lnSpc>
            </a:pPr>
            <a:endParaRPr lang="fa-IR" sz="24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ايشان فرموده اند در جاهل بودن آدمی همين کافی است که هر چه را میشنود، بگويد.</a:t>
            </a:r>
            <a:endParaRPr lang="en-US" sz="2000"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44</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پنجم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هشت</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5" name="TextBox 4"/>
          <p:cNvSpPr txBox="1"/>
          <p:nvPr/>
        </p:nvSpPr>
        <p:spPr>
          <a:xfrm>
            <a:off x="457199" y="2299062"/>
            <a:ext cx="8138160" cy="341632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سفارش امام خميني (ره) به اشكال‌تراشان را بنويسيد؟</a:t>
            </a:r>
            <a:endParaRPr lang="en-US" sz="2400" dirty="0" smtClean="0">
              <a:cs typeface="B Yagut" pitchFamily="2" charset="-78"/>
            </a:endParaRPr>
          </a:p>
          <a:p>
            <a:pPr marL="342900" indent="-342900" algn="just" rtl="1">
              <a:lnSpc>
                <a:spcPct val="150000"/>
              </a:lnSpc>
              <a:buFont typeface="Wingdings" pitchFamily="2" charset="2"/>
              <a:buChar char="Ø"/>
            </a:pPr>
            <a:endParaRPr lang="en-US" sz="2400" dirty="0">
              <a:cs typeface="B Yagut" pitchFamily="2" charset="-78"/>
            </a:endParaRPr>
          </a:p>
          <a:p>
            <a:pPr marL="342900" indent="-342900" algn="just" rtl="1">
              <a:lnSpc>
                <a:spcPct val="150000"/>
              </a:lnSpc>
              <a:buFont typeface="Wingdings" pitchFamily="2" charset="2"/>
              <a:buChar char="Ø"/>
            </a:pPr>
            <a:r>
              <a:rPr lang="fa-IR" sz="2400" dirty="0" smtClean="0">
                <a:cs typeface="B Yagut" pitchFamily="2" charset="-78"/>
              </a:rPr>
              <a:t>به تعبير ايشان: قبل از آشنايي به مسائل به اشكال‌تراشي، انتقاد كوبنده، فحاشي برنخيزند، بلكه به فكر بنشينند كه آيا بهتر نيست به جاي سركوب به اصلاح و كمك بكوشند و به جاي طرفداري از منافقان و ستمگران، طرفدار مظلومان و محرومان باشند</a:t>
            </a:r>
            <a:r>
              <a:rPr lang="fa-IR" sz="2000" dirty="0" smtClean="0">
                <a:cs typeface="B Yagut" pitchFamily="2" charset="-78"/>
              </a:rPr>
              <a:t>.</a:t>
            </a:r>
            <a:endParaRPr lang="en-US" dirty="0">
              <a:cs typeface="B 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a:t>45</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ششم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یک</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382365"/>
            <a:ext cx="8632508" cy="4258629"/>
          </a:xfrm>
        </p:spPr>
        <p:txBody>
          <a:bodyPr>
            <a:normAutofit/>
          </a:bodyPr>
          <a:lstStyle/>
          <a:p>
            <a:pPr algn="just">
              <a:buFont typeface="Wingdings" panose="05000000000000000000" pitchFamily="2" charset="2"/>
              <a:buChar char="v"/>
            </a:pPr>
            <a:r>
              <a:rPr lang="ar-SA" sz="2400" dirty="0">
                <a:cs typeface="B Yagut" pitchFamily="2" charset="-78"/>
              </a:rPr>
              <a:t>ديدگاه امام خمينی (ره) در مورد جمهوری اسلامی را بيان کنيد</a:t>
            </a:r>
            <a:r>
              <a:rPr lang="ar-SA" sz="2400" dirty="0">
                <a:cs typeface="B Yagut" pitchFamily="2" charset="-78"/>
              </a:rPr>
              <a:t>؟</a:t>
            </a:r>
            <a:endParaRPr lang="fa-IR" sz="2400" dirty="0">
              <a:cs typeface="B Yagut" pitchFamily="2" charset="-78"/>
            </a:endParaRPr>
          </a:p>
          <a:p>
            <a:pPr algn="just">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اينجانب هيچ گاه نگفته و نمی گويم که امروز در اين جمهوری به اسلام بزرگ با همه ابعادش عمل می شود و اشخاصی از روی جهالت و عقده و بی انضباطی برخلاف مقررات اسلام عمل نمی کنند، لکن عرض می کنم که قوة مقننه و قضائيه و اجرائيه با زحمات جان فرسا کوشش در اسلامی کردن اين کشور می کنند.</a:t>
            </a:r>
            <a:endParaRPr lang="en-US" sz="2400" dirty="0">
              <a:cs typeface="B Yagut" pitchFamily="2" charset="-78"/>
            </a:endParaRPr>
          </a:p>
          <a:p>
            <a:pPr algn="just">
              <a:buFont typeface="Wingdings" panose="05000000000000000000" pitchFamily="2" charset="2"/>
              <a:buChar char="Ø"/>
            </a:pPr>
            <a:endParaRPr lang="fa-IR"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46</a:t>
            </a:r>
            <a:endParaRPr lang="fa-IR" sz="3200" dirty="0"/>
          </a:p>
        </p:txBody>
      </p:sp>
    </p:spTree>
    <p:extLst>
      <p:ext uri="{BB962C8B-B14F-4D97-AF65-F5344CB8AC3E}">
        <p14:creationId xmlns:p14="http://schemas.microsoft.com/office/powerpoint/2010/main" val="12200627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ششم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دو</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57488" y="2409652"/>
            <a:ext cx="8632508" cy="4258629"/>
          </a:xfrm>
        </p:spPr>
        <p:txBody>
          <a:bodyPr>
            <a:normAutofit/>
          </a:bodyPr>
          <a:lstStyle/>
          <a:p>
            <a:pPr algn="just">
              <a:buFont typeface="Wingdings" panose="05000000000000000000" pitchFamily="2" charset="2"/>
              <a:buChar char="v"/>
            </a:pPr>
            <a:r>
              <a:rPr lang="ar-SA" sz="2400" dirty="0">
                <a:cs typeface="B Yagut" pitchFamily="2" charset="-78"/>
              </a:rPr>
              <a:t>دیدگاه امام خمینی (ره) در مورد مردم اران را بیان کنید؟</a:t>
            </a:r>
            <a:endParaRPr lang="en-US" sz="2400" dirty="0">
              <a:cs typeface="B Yagut" pitchFamily="2" charset="-78"/>
            </a:endParaRPr>
          </a:p>
          <a:p>
            <a:pPr algn="just">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به تعبیر ایشان ملت ایران در عصر حاضر بهتر از ملت حجاز در عهد رسول الله و ملت کوفه و عراق در عهد علی (ع) و ا</a:t>
            </a:r>
            <a:r>
              <a:rPr lang="fa-IR" sz="2400" dirty="0">
                <a:cs typeface="B Yagut" pitchFamily="2" charset="-78"/>
              </a:rPr>
              <a:t>مام</a:t>
            </a:r>
            <a:r>
              <a:rPr lang="ar-SA" sz="2400" dirty="0">
                <a:cs typeface="B Yagut" pitchFamily="2" charset="-78"/>
              </a:rPr>
              <a:t> حسین ( ع) می باشد.</a:t>
            </a:r>
            <a:endParaRPr lang="en-US" sz="2400" dirty="0">
              <a:cs typeface="B Yagut" pitchFamily="2" charset="-78"/>
            </a:endParaRPr>
          </a:p>
          <a:p>
            <a:pPr algn="just">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47</a:t>
            </a:r>
            <a:endParaRPr lang="fa-IR" sz="3200" dirty="0"/>
          </a:p>
        </p:txBody>
      </p:sp>
    </p:spTree>
    <p:extLst>
      <p:ext uri="{BB962C8B-B14F-4D97-AF65-F5344CB8AC3E}">
        <p14:creationId xmlns:p14="http://schemas.microsoft.com/office/powerpoint/2010/main" val="1500035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ششم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سه</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1" y="2368709"/>
            <a:ext cx="8632508" cy="4258629"/>
          </a:xfrm>
        </p:spPr>
        <p:txBody>
          <a:bodyPr>
            <a:normAutofit/>
          </a:bodyPr>
          <a:lstStyle/>
          <a:p>
            <a:pPr algn="just">
              <a:buFont typeface="Wingdings" panose="05000000000000000000" pitchFamily="2" charset="2"/>
              <a:buChar char="v"/>
            </a:pPr>
            <a:r>
              <a:rPr lang="ar-SA" sz="2400" dirty="0">
                <a:cs typeface="B Yagut" pitchFamily="2" charset="-78"/>
              </a:rPr>
              <a:t>سفارش امام خمينی (ره) به مخالفان جمهوری اسلامی را بيان کنيد</a:t>
            </a:r>
            <a:r>
              <a:rPr lang="ar-SA" sz="2400" dirty="0">
                <a:cs typeface="B Yagut" pitchFamily="2" charset="-78"/>
              </a:rPr>
              <a:t>؟</a:t>
            </a:r>
            <a:endParaRPr lang="fa-IR" sz="2400" dirty="0">
              <a:cs typeface="B Yagut" pitchFamily="2" charset="-78"/>
            </a:endParaRPr>
          </a:p>
          <a:p>
            <a:pPr algn="just">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به نظر ايشان مخالفان بی طرفانه و با فکر آزاد به قضاوت بنشينند، اعمال و اخلاق آنان که می خواهند جمهوری اسلامی ساقط شود را بررسی کنند و حالات آنان که به دست منافقان شهيد شده اند را ارزيابی کنند ببينند کدام حق هستند و کدام دسته طرفدار محرومان و مظلومان جامعه هستند.</a:t>
            </a:r>
            <a:endParaRPr lang="en-US" sz="2400" dirty="0">
              <a:cs typeface="B Yagut" pitchFamily="2" charset="-78"/>
            </a:endParaRPr>
          </a:p>
          <a:p>
            <a:pPr algn="just">
              <a:buFont typeface="Wingdings" panose="05000000000000000000" pitchFamily="2" charset="2"/>
              <a:buChar char="Ø"/>
            </a:pPr>
            <a:endParaRPr lang="en-US" sz="2400" dirty="0">
              <a:cs typeface="B Yagut" pitchFamily="2" charset="-78"/>
            </a:endParaRPr>
          </a:p>
          <a:p>
            <a:pPr algn="just">
              <a:buFont typeface="Wingdings" panose="05000000000000000000" pitchFamily="2" charset="2"/>
              <a:buChar char="v"/>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48</a:t>
            </a:r>
            <a:endParaRPr lang="fa-IR" sz="3200" dirty="0"/>
          </a:p>
        </p:txBody>
      </p:sp>
    </p:spTree>
    <p:extLst>
      <p:ext uri="{BB962C8B-B14F-4D97-AF65-F5344CB8AC3E}">
        <p14:creationId xmlns:p14="http://schemas.microsoft.com/office/powerpoint/2010/main" val="25293461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ششم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چهار</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57487" y="2300470"/>
            <a:ext cx="8632508" cy="4258629"/>
          </a:xfrm>
        </p:spPr>
        <p:txBody>
          <a:bodyPr>
            <a:normAutofit/>
          </a:bodyPr>
          <a:lstStyle/>
          <a:p>
            <a:pPr algn="just">
              <a:buFont typeface="Wingdings" panose="05000000000000000000" pitchFamily="2" charset="2"/>
              <a:buChar char="v"/>
            </a:pPr>
            <a:r>
              <a:rPr lang="ar-SA" sz="2400" dirty="0">
                <a:cs typeface="B Yagut" pitchFamily="2" charset="-78"/>
              </a:rPr>
              <a:t>سفارش امام خمينی (ره) به مجلس شورای اسلامی و دولت را بيان کنيد</a:t>
            </a:r>
            <a:r>
              <a:rPr lang="ar-SA" sz="2400" dirty="0">
                <a:cs typeface="B Yagut" pitchFamily="2" charset="-78"/>
              </a:rPr>
              <a:t>؟</a:t>
            </a:r>
            <a:endParaRPr lang="fa-IR" sz="2400" dirty="0">
              <a:cs typeface="B Yagut" pitchFamily="2" charset="-78"/>
            </a:endParaRPr>
          </a:p>
          <a:p>
            <a:pPr algn="just">
              <a:buFont typeface="Wingdings" panose="05000000000000000000" pitchFamily="2" charset="2"/>
              <a:buChar char="v"/>
            </a:pPr>
            <a:endParaRPr lang="fa-IR" sz="2400" dirty="0">
              <a:cs typeface="B Yagut" pitchFamily="2" charset="-78"/>
            </a:endParaRPr>
          </a:p>
          <a:p>
            <a:pPr algn="just">
              <a:buFont typeface="Wingdings" panose="05000000000000000000" pitchFamily="2" charset="2"/>
              <a:buChar char="Ø"/>
            </a:pPr>
            <a:r>
              <a:rPr lang="ar-SA" sz="2400" dirty="0">
                <a:cs typeface="B Yagut" pitchFamily="2" charset="-78"/>
              </a:rPr>
              <a:t>به مجلس و دولت و دست اندر کاران توصيه می نمايم که قدر اين ملت را بدانيد و در خدمتگذاری به آن خصوصاً مستضعفان و محرومان و ستمديدگان که نور چشمان ما و اولیای نعم همه هستند و جمهوری اسلامی رهاورد آنان و با فداکاری های آنان تحقق پيدا کرد و بقاء آن نيز مرهون خدمات آنان است، فروگذاری نکنيد و خود را از مردم و آنان را از خود بدانيد و حکومت های طاغوتی را که چپاولگرانی بی فرهنگ و زورگويانی تهی مغز بودند و هستند را هميشه محکوم نمائيد. </a:t>
            </a:r>
            <a:endParaRPr lang="en-US" sz="2400" dirty="0">
              <a:cs typeface="B Yagut" pitchFamily="2" charset="-78"/>
            </a:endParaRPr>
          </a:p>
          <a:p>
            <a:pPr algn="just">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49</a:t>
            </a:r>
            <a:endParaRPr lang="fa-IR" sz="3200" dirty="0"/>
          </a:p>
        </p:txBody>
      </p:sp>
    </p:spTree>
    <p:extLst>
      <p:ext uri="{BB962C8B-B14F-4D97-AF65-F5344CB8AC3E}">
        <p14:creationId xmlns:p14="http://schemas.microsoft.com/office/powerpoint/2010/main" val="24550611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اول</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سه</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8" name="TextBox 7"/>
          <p:cNvSpPr txBox="1"/>
          <p:nvPr/>
        </p:nvSpPr>
        <p:spPr>
          <a:xfrm>
            <a:off x="457199" y="2299062"/>
            <a:ext cx="8138160" cy="4385816"/>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a:t>
            </a:r>
            <a:r>
              <a:rPr lang="ar-SA" sz="2400" dirty="0" smtClean="0">
                <a:cs typeface="B Yagut" pitchFamily="2" charset="-78"/>
              </a:rPr>
              <a:t>انواع وصیت را نام برده و تعریف کنید؟</a:t>
            </a:r>
            <a:endParaRPr lang="fa-IR" sz="2400" dirty="0" smtClean="0">
              <a:cs typeface="B Yagut" pitchFamily="2" charset="-78"/>
            </a:endParaRPr>
          </a:p>
          <a:p>
            <a:pPr algn="just" rtl="1">
              <a:lnSpc>
                <a:spcPct val="150000"/>
              </a:lnSpc>
            </a:pPr>
            <a:r>
              <a:rPr lang="fa-IR" sz="2400" dirty="0" smtClean="0">
                <a:cs typeface="B Yagut" pitchFamily="2" charset="-78"/>
              </a:rPr>
              <a:t>1- وصيت شرعی : به وصیتی گفته می شود که در خصوص ما تَرَک و امور شرعی سفارش شده باشد مثل اموات، يا به جا آوردن نماز و روزه قضا.</a:t>
            </a:r>
          </a:p>
          <a:p>
            <a:pPr algn="just" rtl="1">
              <a:lnSpc>
                <a:spcPct val="150000"/>
              </a:lnSpc>
            </a:pPr>
            <a:r>
              <a:rPr lang="fa-IR" sz="2400" dirty="0" smtClean="0">
                <a:cs typeface="B Yagut" pitchFamily="2" charset="-78"/>
              </a:rPr>
              <a:t>2- </a:t>
            </a:r>
            <a:r>
              <a:rPr lang="ar-SA" sz="2400" dirty="0" smtClean="0">
                <a:cs typeface="B Yagut" pitchFamily="2" charset="-78"/>
              </a:rPr>
              <a:t>وصیت اخلاقی</a:t>
            </a:r>
            <a:r>
              <a:rPr lang="fa-IR" sz="2400" dirty="0" smtClean="0">
                <a:cs typeface="B Yagut" pitchFamily="2" charset="-78"/>
              </a:rPr>
              <a:t> : </a:t>
            </a:r>
            <a:r>
              <a:rPr lang="ar-SA" sz="2400" dirty="0" smtClean="0">
                <a:cs typeface="B Yagut" pitchFamily="2" charset="-78"/>
              </a:rPr>
              <a:t>به وصیتی گفته می شود که يکسری اعمال و رفتارها و بايدها و نبايدهای اخلاقی و معنوی و غيره سفارش شده باشد مثل وصيت نامه امام خمينی (ره</a:t>
            </a:r>
            <a:r>
              <a:rPr lang="fa-IR" sz="2400" dirty="0" smtClean="0">
                <a:cs typeface="B Yagut" pitchFamily="2" charset="-78"/>
              </a:rPr>
              <a:t>)</a:t>
            </a:r>
            <a:endParaRPr lang="en-US" sz="2400" dirty="0" smtClean="0">
              <a:cs typeface="B Yagut" pitchFamily="2" charset="-78"/>
            </a:endParaRPr>
          </a:p>
          <a:p>
            <a:pPr algn="just" rtl="1">
              <a:lnSpc>
                <a:spcPct val="150000"/>
              </a:lnSpc>
            </a:pPr>
            <a:endParaRPr lang="en-US" sz="2400" dirty="0" smtClean="0">
              <a:cs typeface="B Yagut" pitchFamily="2" charset="-78"/>
            </a:endParaRPr>
          </a:p>
          <a:p>
            <a:pPr>
              <a:lnSpc>
                <a:spcPct val="150000"/>
              </a:lnSpc>
            </a:pPr>
            <a:endParaRPr lang="en-US" dirty="0">
              <a:cs typeface="B Yagut"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a:xfrm>
            <a:off x="38878" y="5863812"/>
            <a:ext cx="956310" cy="300732"/>
          </a:xfrm>
        </p:spPr>
        <p:txBody>
          <a:bodyPr/>
          <a:lstStyle/>
          <a:p>
            <a:r>
              <a:rPr lang="fa-IR" sz="3200" dirty="0"/>
              <a:t>5</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ششم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پنج</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16545" y="2286823"/>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خمينی (ره) را به ملت های اسلامی بيان کنيد؟</a:t>
            </a:r>
            <a:endParaRPr lang="en-US" sz="2400" dirty="0">
              <a:cs typeface="B Yagut" pitchFamily="2" charset="-78"/>
            </a:endParaRPr>
          </a:p>
          <a:p>
            <a:pPr algn="just">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ايشان به ملت های اسلامی توصيه می کنند که از حکومت جمهوری اسلامی و از ملت مجاهد ايران الگو بگيرند و حکومت های جائر خود را بجای خود بنشانند و به دروغ های تبليغاتی مخالفان اسلام گوش ندهند. </a:t>
            </a:r>
            <a:endParaRPr lang="en-US" sz="2400" dirty="0">
              <a:cs typeface="B Yagut" pitchFamily="2" charset="-78"/>
            </a:endParaRPr>
          </a:p>
          <a:p>
            <a:pPr algn="just">
              <a:lnSpc>
                <a:spcPct val="150000"/>
              </a:lnSpc>
              <a:buFont typeface="Wingdings" panose="05000000000000000000" pitchFamily="2" charset="2"/>
              <a:buChar char="Ø"/>
            </a:pPr>
            <a:endParaRPr lang="fa-IR"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50</a:t>
            </a:r>
            <a:endParaRPr lang="fa-IR" sz="3200" dirty="0"/>
          </a:p>
        </p:txBody>
      </p:sp>
    </p:spTree>
    <p:extLst>
      <p:ext uri="{BB962C8B-B14F-4D97-AF65-F5344CB8AC3E}">
        <p14:creationId xmlns:p14="http://schemas.microsoft.com/office/powerpoint/2010/main" val="35592964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ششم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شش</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57488" y="2599371"/>
            <a:ext cx="8632508" cy="4258629"/>
          </a:xfrm>
        </p:spPr>
        <p:txBody>
          <a:bodyPr>
            <a:normAutofit/>
          </a:bodyPr>
          <a:lstStyle/>
          <a:p>
            <a:pPr>
              <a:buFont typeface="Wingdings" panose="05000000000000000000" pitchFamily="2" charset="2"/>
              <a:buChar char="v"/>
            </a:pPr>
            <a:r>
              <a:rPr lang="ar-SA" sz="2400" dirty="0">
                <a:cs typeface="B Yagut" pitchFamily="2" charset="-78"/>
              </a:rPr>
              <a:t>امام خمینی (ره) بدبختی مسلماان را در چه چیزی میدانست</a:t>
            </a:r>
            <a:r>
              <a:rPr lang="ar-SA" sz="2400" dirty="0">
                <a:cs typeface="B Yagut" pitchFamily="2" charset="-78"/>
              </a:rPr>
              <a:t>؟</a:t>
            </a:r>
            <a:endParaRPr lang="fa-IR" sz="2400" dirty="0">
              <a:cs typeface="B Yagut" pitchFamily="2" charset="-78"/>
            </a:endParaRPr>
          </a:p>
          <a:p>
            <a:pPr>
              <a:buFont typeface="Wingdings" panose="05000000000000000000" pitchFamily="2" charset="2"/>
              <a:buChar char="v"/>
            </a:pPr>
            <a:endParaRPr lang="fa-IR" sz="2400" dirty="0">
              <a:cs typeface="B Yagut" pitchFamily="2" charset="-78"/>
            </a:endParaRPr>
          </a:p>
          <a:p>
            <a:pPr>
              <a:buFont typeface="Wingdings" panose="05000000000000000000" pitchFamily="2" charset="2"/>
              <a:buChar char="Ø"/>
            </a:pPr>
            <a:r>
              <a:rPr lang="ar-SA" sz="2400" dirty="0">
                <a:cs typeface="B Yagut" pitchFamily="2" charset="-78"/>
              </a:rPr>
              <a:t>وابستگی حکومتهای انان به شرق و </a:t>
            </a:r>
            <a:r>
              <a:rPr lang="ar-SA" sz="2400" dirty="0">
                <a:cs typeface="B Yagut" pitchFamily="2" charset="-78"/>
              </a:rPr>
              <a:t>غرب</a:t>
            </a: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51</a:t>
            </a:r>
            <a:endParaRPr lang="fa-IR" sz="3200" dirty="0"/>
          </a:p>
        </p:txBody>
      </p:sp>
    </p:spTree>
    <p:extLst>
      <p:ext uri="{BB962C8B-B14F-4D97-AF65-F5344CB8AC3E}">
        <p14:creationId xmlns:p14="http://schemas.microsoft.com/office/powerpoint/2010/main" val="192070005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a:t>
            </a:r>
            <a:r>
              <a:rPr lang="fa-IR" sz="3600" b="0" dirty="0">
                <a:latin typeface="IranNastaliq" panose="02020505000000020003" pitchFamily="18" charset="0"/>
                <a:cs typeface="A EntezareZohoor B4" panose="00000700000000000000" pitchFamily="2" charset="-78"/>
              </a:rPr>
              <a:t>هفتم</a:t>
            </a:r>
            <a:r>
              <a:rPr lang="fa-IR" sz="3600" b="0" dirty="0">
                <a:latin typeface="IranNastaliq" panose="02020505000000020003" pitchFamily="18" charset="0"/>
                <a:cs typeface="A EntezareZohoor B4" panose="00000700000000000000" pitchFamily="2" charset="-78"/>
              </a:rPr>
              <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یک</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84783" y="2245880"/>
            <a:ext cx="8632508" cy="4258629"/>
          </a:xfrm>
        </p:spPr>
        <p:txBody>
          <a:bodyPr>
            <a:normAutofit/>
          </a:bodyPr>
          <a:lstStyle/>
          <a:p>
            <a:pPr>
              <a:buFont typeface="Wingdings" panose="05000000000000000000" pitchFamily="2" charset="2"/>
              <a:buChar char="v"/>
            </a:pPr>
            <a:r>
              <a:rPr lang="ar-SA" sz="2400" dirty="0">
                <a:cs typeface="B Yagut" pitchFamily="2" charset="-78"/>
              </a:rPr>
              <a:t>نقشه های استعمارگران بر علیه روحانیت را بنویسید</a:t>
            </a:r>
            <a:r>
              <a:rPr lang="fa-IR" sz="2400" dirty="0">
                <a:cs typeface="B Yagut" pitchFamily="2" charset="-78"/>
              </a:rPr>
              <a:t>؟</a:t>
            </a:r>
          </a:p>
          <a:p>
            <a:pPr>
              <a:buFont typeface="Wingdings" panose="05000000000000000000" pitchFamily="2" charset="2"/>
              <a:buChar char="v"/>
            </a:pPr>
            <a:endParaRPr lang="fa-IR" sz="2400" dirty="0">
              <a:cs typeface="B Yagut" pitchFamily="2" charset="-78"/>
            </a:endParaRPr>
          </a:p>
          <a:p>
            <a:pPr marL="0" indent="0">
              <a:lnSpc>
                <a:spcPct val="150000"/>
              </a:lnSpc>
              <a:buNone/>
            </a:pPr>
            <a:r>
              <a:rPr lang="ar-SA" sz="2400" dirty="0" smtClean="0">
                <a:cs typeface="B Yagut" pitchFamily="2" charset="-78"/>
              </a:rPr>
              <a:t>الف)  </a:t>
            </a:r>
            <a:r>
              <a:rPr lang="ar-SA" sz="2400" dirty="0">
                <a:cs typeface="B Yagut" pitchFamily="2" charset="-78"/>
              </a:rPr>
              <a:t>به انزوا کشیدن روحانیت</a:t>
            </a:r>
            <a:endParaRPr lang="en-US" sz="2400" dirty="0">
              <a:cs typeface="B Yagut" pitchFamily="2" charset="-78"/>
            </a:endParaRPr>
          </a:p>
          <a:p>
            <a:pPr marL="0" indent="0">
              <a:lnSpc>
                <a:spcPct val="150000"/>
              </a:lnSpc>
              <a:buNone/>
            </a:pPr>
            <a:r>
              <a:rPr lang="ar-SA" sz="2400" dirty="0">
                <a:cs typeface="B Yagut" pitchFamily="2" charset="-78"/>
              </a:rPr>
              <a:t>ب)  سرکوبی و خلع لباس و حبس و تبعید و اعدام روحانیون</a:t>
            </a:r>
            <a:endParaRPr lang="en-US" sz="2400" dirty="0">
              <a:cs typeface="B Yagut" pitchFamily="2" charset="-78"/>
            </a:endParaRPr>
          </a:p>
          <a:p>
            <a:pPr marL="0" indent="0">
              <a:lnSpc>
                <a:spcPct val="150000"/>
              </a:lnSpc>
              <a:buNone/>
            </a:pPr>
            <a:r>
              <a:rPr lang="ar-SA" sz="2400" dirty="0">
                <a:cs typeface="B Yagut" pitchFamily="2" charset="-78"/>
              </a:rPr>
              <a:t>ج) ایجاد دشمنی بین دانشگاهیان و روحانیون</a:t>
            </a:r>
            <a:endParaRPr lang="en-US" sz="2400" dirty="0">
              <a:cs typeface="B Yagut" pitchFamily="2" charset="-78"/>
            </a:endParaRPr>
          </a:p>
          <a:p>
            <a:pPr marL="0" indent="0">
              <a:lnSpc>
                <a:spcPct val="150000"/>
              </a:lnSpc>
              <a:buNone/>
            </a:pPr>
            <a:r>
              <a:rPr lang="ar-SA" sz="2400" dirty="0">
                <a:cs typeface="B Yagut" pitchFamily="2" charset="-78"/>
              </a:rPr>
              <a:t>د)  ایجاد شکاف و تنفر بین مردم و روحانیون</a:t>
            </a:r>
            <a:endParaRPr lang="en-US" sz="2400" dirty="0">
              <a:cs typeface="B Yagut" pitchFamily="2" charset="-78"/>
            </a:endParaRPr>
          </a:p>
          <a:p>
            <a:pPr marL="0" indent="0">
              <a:buNone/>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52</a:t>
            </a:r>
            <a:endParaRPr lang="fa-IR" sz="3200" dirty="0"/>
          </a:p>
        </p:txBody>
      </p:sp>
    </p:spTree>
    <p:extLst>
      <p:ext uri="{BB962C8B-B14F-4D97-AF65-F5344CB8AC3E}">
        <p14:creationId xmlns:p14="http://schemas.microsoft.com/office/powerpoint/2010/main" val="361721023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هفتم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دو</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71135" y="2150345"/>
            <a:ext cx="8632508" cy="4258629"/>
          </a:xfrm>
        </p:spPr>
        <p:txBody>
          <a:bodyPr>
            <a:normAutofit/>
          </a:bodyPr>
          <a:lstStyle/>
          <a:p>
            <a:pPr>
              <a:lnSpc>
                <a:spcPct val="150000"/>
              </a:lnSpc>
              <a:buFont typeface="Wingdings" panose="05000000000000000000" pitchFamily="2" charset="2"/>
              <a:buChar char="v"/>
            </a:pPr>
            <a:r>
              <a:rPr lang="ar-SA" sz="2400" dirty="0">
                <a:cs typeface="B Yagut" pitchFamily="2" charset="-78"/>
              </a:rPr>
              <a:t>سفارش امام خمینی (ره)  به جوانان و دانشگاهیان در اتحاد با روحانیون را بیان کنید؟</a:t>
            </a:r>
            <a:endParaRPr lang="en-US" sz="2400" dirty="0">
              <a:cs typeface="B Yagut" pitchFamily="2" charset="-78"/>
            </a:endParaRPr>
          </a:p>
          <a:p>
            <a:pPr>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توصیه ایشان به دانشگاهیان و جوانان عزیز آن است که با روحانیون و طلاب علوم اسلامی پیوند دوستی و تفاهم را هرچه بیشتر و محکمتر سازند و از نقشه ها و توطعه های دشمن غافل نباشند</a:t>
            </a:r>
            <a:endParaRPr lang="en-US" sz="2400" dirty="0">
              <a:cs typeface="B Yagut" pitchFamily="2" charset="-78"/>
            </a:endParaRPr>
          </a:p>
          <a:p>
            <a:pPr marL="0" indent="0">
              <a:lnSpc>
                <a:spcPct val="150000"/>
              </a:lnSpc>
              <a:buNone/>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53</a:t>
            </a:r>
            <a:endParaRPr lang="fa-IR" sz="3200" dirty="0"/>
          </a:p>
        </p:txBody>
      </p:sp>
    </p:spTree>
    <p:extLst>
      <p:ext uri="{BB962C8B-B14F-4D97-AF65-F5344CB8AC3E}">
        <p14:creationId xmlns:p14="http://schemas.microsoft.com/office/powerpoint/2010/main" val="42393046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هفتم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سه</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518845"/>
            <a:ext cx="8632508" cy="4258629"/>
          </a:xfrm>
        </p:spPr>
        <p:txBody>
          <a:bodyPr>
            <a:normAutofit/>
          </a:bodyPr>
          <a:lstStyle/>
          <a:p>
            <a:pPr algn="just">
              <a:buFont typeface="Wingdings" panose="05000000000000000000" pitchFamily="2" charset="2"/>
              <a:buChar char="v"/>
            </a:pPr>
            <a:r>
              <a:rPr lang="ar-SA" sz="2400" dirty="0">
                <a:cs typeface="B Yagut" pitchFamily="2" charset="-78"/>
              </a:rPr>
              <a:t>سفارش امام خمینی (ره ) به دانشجویان در مورد استادان منحرف را بیان کنید</a:t>
            </a:r>
            <a:r>
              <a:rPr lang="ar-SA" sz="2400" dirty="0">
                <a:cs typeface="B Yagut" pitchFamily="2" charset="-78"/>
              </a:rPr>
              <a:t>؟</a:t>
            </a:r>
            <a:endParaRPr lang="fa-IR" sz="2400" dirty="0">
              <a:cs typeface="B Yagut" pitchFamily="2" charset="-78"/>
            </a:endParaRPr>
          </a:p>
          <a:p>
            <a:pPr algn="just">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اگر در میان استادان کسی پیدا شود که می خواهد انحراف ایجاد کند او را ارشاد کنند و اگر نشد از خود و کلاس خود  طرد کنند.</a:t>
            </a:r>
            <a:endParaRPr lang="en-US" sz="2400" dirty="0">
              <a:cs typeface="B Yagut" pitchFamily="2" charset="-78"/>
            </a:endParaRPr>
          </a:p>
          <a:p>
            <a:pPr marL="0" indent="0" algn="just">
              <a:buNone/>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54</a:t>
            </a:r>
            <a:endParaRPr lang="fa-IR" sz="3200" dirty="0"/>
          </a:p>
        </p:txBody>
      </p:sp>
    </p:spTree>
    <p:extLst>
      <p:ext uri="{BB962C8B-B14F-4D97-AF65-F5344CB8AC3E}">
        <p14:creationId xmlns:p14="http://schemas.microsoft.com/office/powerpoint/2010/main" val="34860508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هفتم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چهار</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98432" y="1959274"/>
            <a:ext cx="8632508" cy="4258629"/>
          </a:xfrm>
        </p:spPr>
        <p:txBody>
          <a:bodyPr>
            <a:noAutofit/>
          </a:bodyPr>
          <a:lstStyle/>
          <a:p>
            <a:pPr algn="just">
              <a:lnSpc>
                <a:spcPct val="150000"/>
              </a:lnSpc>
              <a:buFont typeface="Wingdings" panose="05000000000000000000" pitchFamily="2" charset="2"/>
              <a:buChar char="v"/>
            </a:pPr>
            <a:r>
              <a:rPr lang="ar-SA" sz="2400" dirty="0">
                <a:cs typeface="B Yagut" pitchFamily="2" charset="-78"/>
              </a:rPr>
              <a:t>دیدگاه امام خمینی(ره) را درباره از خود بیگانگی که یکی از نقشه های استعمار گران بود بیان کنید</a:t>
            </a:r>
            <a:r>
              <a:rPr lang="ar-SA" sz="2400" dirty="0" smtClean="0">
                <a:cs typeface="B Yagut" pitchFamily="2" charset="-78"/>
              </a:rPr>
              <a:t>؟</a:t>
            </a:r>
            <a:endParaRPr lang="fa-IR" sz="2400" dirty="0">
              <a:cs typeface="B Yagut" pitchFamily="2" charset="-78"/>
            </a:endParaRPr>
          </a:p>
          <a:p>
            <a:pPr algn="just">
              <a:lnSpc>
                <a:spcPct val="150000"/>
              </a:lnSpc>
              <a:buFont typeface="Wingdings" panose="05000000000000000000" pitchFamily="2" charset="2"/>
              <a:buChar char="Ø"/>
            </a:pPr>
            <a:r>
              <a:rPr lang="ar-SA" sz="2000" dirty="0" smtClean="0">
                <a:cs typeface="B Yagut" pitchFamily="2" charset="-78"/>
              </a:rPr>
              <a:t>از </a:t>
            </a:r>
            <a:r>
              <a:rPr lang="ar-SA" sz="2000" dirty="0">
                <a:cs typeface="B Yagut" pitchFamily="2" charset="-78"/>
              </a:rPr>
              <a:t>جمله نقشه های استعمار گران که تاثیر زیادی در کشورها و ایران گذاشت بیگانه نمودن کشورها از خویش و غرب زده و شرق زده نمودن انان است به طوری که خود را و فرهنگ و قدرت خود را به هیچ گرقتند و غرب و شرق را نژاد برتر و فرهنگ انان را والا تر و وابستگی به یکی از دو قطب را از فرائض غیرفابل اجتناب معرفی نمودند.</a:t>
            </a:r>
            <a:endParaRPr lang="en-US" sz="2000" dirty="0">
              <a:cs typeface="B Yagut" pitchFamily="2" charset="-78"/>
            </a:endParaRP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55</a:t>
            </a:r>
            <a:endParaRPr lang="fa-IR" sz="3200" dirty="0"/>
          </a:p>
        </p:txBody>
      </p:sp>
    </p:spTree>
    <p:extLst>
      <p:ext uri="{BB962C8B-B14F-4D97-AF65-F5344CB8AC3E}">
        <p14:creationId xmlns:p14="http://schemas.microsoft.com/office/powerpoint/2010/main" val="21679103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هفتم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پنج</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286822"/>
            <a:ext cx="8632508" cy="4258629"/>
          </a:xfrm>
        </p:spPr>
        <p:txBody>
          <a:bodyPr>
            <a:normAutofit/>
          </a:bodyPr>
          <a:lstStyle/>
          <a:p>
            <a:pPr>
              <a:buFont typeface="Wingdings" panose="05000000000000000000" pitchFamily="2" charset="2"/>
              <a:buChar char="v"/>
            </a:pPr>
            <a:r>
              <a:rPr lang="ar-SA" sz="2400" dirty="0">
                <a:cs typeface="B Yagut" pitchFamily="2" charset="-78"/>
              </a:rPr>
              <a:t>بنظر امام خمینی (ره) ایجاد دلبستگی به تجملات غرب با چه هدفی بود</a:t>
            </a:r>
            <a:r>
              <a:rPr lang="ar-SA" sz="2400" dirty="0">
                <a:cs typeface="B Yagut" pitchFamily="2" charset="-78"/>
              </a:rPr>
              <a:t>؟</a:t>
            </a:r>
            <a:endParaRPr lang="fa-IR" sz="2400" dirty="0">
              <a:cs typeface="B Yagut" pitchFamily="2" charset="-78"/>
            </a:endParaRPr>
          </a:p>
          <a:p>
            <a:pPr>
              <a:buFont typeface="Wingdings" panose="05000000000000000000" pitchFamily="2" charset="2"/>
              <a:buChar char="v"/>
            </a:pPr>
            <a:endParaRPr lang="fa-IR" sz="2400" dirty="0">
              <a:cs typeface="B Yagut" pitchFamily="2" charset="-78"/>
            </a:endParaRPr>
          </a:p>
          <a:p>
            <a:pPr>
              <a:buFont typeface="Wingdings" panose="05000000000000000000" pitchFamily="2" charset="2"/>
              <a:buChar char="Ø"/>
            </a:pPr>
            <a:r>
              <a:rPr lang="ar-SA" sz="2400" dirty="0">
                <a:cs typeface="B Yagut" pitchFamily="2" charset="-78"/>
              </a:rPr>
              <a:t>برای عقب نگه داشتن کشورها و از خود بیگانه نمودن انان</a:t>
            </a:r>
            <a:endParaRPr lang="en-US" sz="2400" dirty="0">
              <a:cs typeface="B Yagut" pitchFamily="2" charset="-78"/>
            </a:endParaRPr>
          </a:p>
          <a:p>
            <a:pPr>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56</a:t>
            </a:r>
            <a:endParaRPr lang="fa-IR" sz="3200" dirty="0"/>
          </a:p>
        </p:txBody>
      </p:sp>
    </p:spTree>
    <p:extLst>
      <p:ext uri="{BB962C8B-B14F-4D97-AF65-F5344CB8AC3E}">
        <p14:creationId xmlns:p14="http://schemas.microsoft.com/office/powerpoint/2010/main" val="33084397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هفتم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شش</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396004"/>
            <a:ext cx="8632508" cy="4258629"/>
          </a:xfrm>
        </p:spPr>
        <p:txBody>
          <a:bodyPr>
            <a:normAutofit/>
          </a:bodyPr>
          <a:lstStyle/>
          <a:p>
            <a:pPr>
              <a:buFont typeface="Wingdings" panose="05000000000000000000" pitchFamily="2" charset="2"/>
              <a:buChar char="v"/>
            </a:pPr>
            <a:r>
              <a:rPr lang="ar-SA" sz="2400" dirty="0">
                <a:cs typeface="B Yagut" pitchFamily="2" charset="-78"/>
              </a:rPr>
              <a:t>از دیدگاه امام خمینی(ره) کشورهای ضعیف چگونه میتوانند پیشرفت گنند</a:t>
            </a:r>
            <a:r>
              <a:rPr lang="ar-SA" sz="2400" dirty="0">
                <a:cs typeface="B Yagut" pitchFamily="2" charset="-78"/>
              </a:rPr>
              <a:t>؟</a:t>
            </a:r>
            <a:endParaRPr lang="fa-IR" sz="2400" dirty="0">
              <a:cs typeface="B Yagut" pitchFamily="2" charset="-78"/>
            </a:endParaRPr>
          </a:p>
          <a:p>
            <a:pPr>
              <a:buFont typeface="Wingdings" panose="05000000000000000000" pitchFamily="2" charset="2"/>
              <a:buChar char="v"/>
            </a:pPr>
            <a:endParaRPr lang="fa-IR" sz="2400" dirty="0">
              <a:cs typeface="B Yagut" pitchFamily="2" charset="-78"/>
            </a:endParaRPr>
          </a:p>
          <a:p>
            <a:pPr marL="0" indent="0">
              <a:buNone/>
            </a:pPr>
            <a:r>
              <a:rPr lang="ar-SA" sz="2400" dirty="0">
                <a:cs typeface="B Yagut" pitchFamily="2" charset="-78"/>
              </a:rPr>
              <a:t>الف)  با اراده مصمم و فعالیت و پشتکار خود به رفع وابستگیها قیام کنند</a:t>
            </a:r>
            <a:endParaRPr lang="en-US" sz="2400" dirty="0">
              <a:cs typeface="B Yagut" pitchFamily="2" charset="-78"/>
            </a:endParaRPr>
          </a:p>
          <a:p>
            <a:pPr marL="0" indent="0">
              <a:buNone/>
            </a:pPr>
            <a:r>
              <a:rPr lang="ar-SA" sz="2400" dirty="0">
                <a:cs typeface="B Yagut" pitchFamily="2" charset="-78"/>
              </a:rPr>
              <a:t>ب) خودی خود را بیابند و ناامیدی را رها سازند.	</a:t>
            </a:r>
            <a:endParaRPr lang="en-US" sz="2400" dirty="0">
              <a:cs typeface="B Yagut" pitchFamily="2" charset="-78"/>
            </a:endParaRPr>
          </a:p>
          <a:p>
            <a:pPr marL="0" indent="0">
              <a:buNone/>
            </a:pPr>
            <a:r>
              <a:rPr lang="ar-SA" sz="2400" dirty="0">
                <a:cs typeface="B Yagut" pitchFamily="2" charset="-78"/>
              </a:rPr>
              <a:t>ج) به خداوند متعال توکل کنند.</a:t>
            </a:r>
            <a:endParaRPr lang="en-US" sz="2400" dirty="0">
              <a:cs typeface="B Yagut" pitchFamily="2" charset="-78"/>
            </a:endParaRPr>
          </a:p>
          <a:p>
            <a:pPr marL="0" indent="0">
              <a:buNone/>
            </a:pPr>
            <a:r>
              <a:rPr lang="ar-SA" sz="2400" dirty="0">
                <a:cs typeface="B Yagut" pitchFamily="2" charset="-78"/>
              </a:rPr>
              <a:t>د)  اعتماد به نفس داشته باشند.</a:t>
            </a:r>
            <a:endParaRPr lang="en-US" sz="2400" dirty="0">
              <a:cs typeface="B Yagut" pitchFamily="2" charset="-78"/>
            </a:endParaRPr>
          </a:p>
          <a:p>
            <a:pPr marL="0" indent="0">
              <a:buNone/>
            </a:pPr>
            <a:r>
              <a:rPr lang="ar-SA" sz="2400" dirty="0">
                <a:cs typeface="B Yagut" pitchFamily="2" charset="-78"/>
              </a:rPr>
              <a:t>ر)  سختی ها و مشکلات را تحمل کنند.</a:t>
            </a: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57</a:t>
            </a:r>
            <a:endParaRPr lang="fa-IR" sz="3200" dirty="0"/>
          </a:p>
        </p:txBody>
      </p:sp>
    </p:spTree>
    <p:extLst>
      <p:ext uri="{BB962C8B-B14F-4D97-AF65-F5344CB8AC3E}">
        <p14:creationId xmlns:p14="http://schemas.microsoft.com/office/powerpoint/2010/main" val="39880610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هشتم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یک</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30192" y="2191288"/>
            <a:ext cx="8632508" cy="4258629"/>
          </a:xfrm>
        </p:spPr>
        <p:txBody>
          <a:bodyPr>
            <a:normAutofit/>
          </a:bodyPr>
          <a:lstStyle/>
          <a:p>
            <a:pPr algn="just">
              <a:buFont typeface="Wingdings" panose="05000000000000000000" pitchFamily="2" charset="2"/>
              <a:buChar char="v"/>
            </a:pPr>
            <a:r>
              <a:rPr lang="ar-SA" sz="2400" dirty="0">
                <a:cs typeface="B Yagut" pitchFamily="2" charset="-78"/>
              </a:rPr>
              <a:t>سفارش امام خمینی (ره)  به مسوولین و دولتها در مورد متخصصین را بیان کنید</a:t>
            </a:r>
            <a:r>
              <a:rPr lang="ar-SA" sz="2400" dirty="0">
                <a:cs typeface="B Yagut" pitchFamily="2" charset="-78"/>
              </a:rPr>
              <a:t>؟</a:t>
            </a:r>
            <a:endParaRPr lang="fa-IR" sz="2400" dirty="0">
              <a:cs typeface="B Yagut" pitchFamily="2" charset="-78"/>
            </a:endParaRPr>
          </a:p>
          <a:p>
            <a:pPr algn="just">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بر دولتها و دست اندرکاران است چه در نسل حاضر و چه در نسل های آینده که از متخصصین خود قدردانی کنند و آنان را با کمکهای مادی و معنوی تشویق به کار نمایند و از ورود کالاهای مصرف ساز و خانه برانداز جلوگیری نمایند و به آنچه دارند بسازند تا خود همه چیز بسازند.</a:t>
            </a:r>
            <a:endParaRPr lang="en-US" sz="2400" dirty="0">
              <a:cs typeface="B Yagut" pitchFamily="2" charset="-78"/>
            </a:endParaRPr>
          </a:p>
          <a:p>
            <a:pPr algn="just">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58</a:t>
            </a:r>
            <a:endParaRPr lang="fa-IR" sz="3200" dirty="0"/>
          </a:p>
        </p:txBody>
      </p:sp>
    </p:spTree>
    <p:extLst>
      <p:ext uri="{BB962C8B-B14F-4D97-AF65-F5344CB8AC3E}">
        <p14:creationId xmlns:p14="http://schemas.microsoft.com/office/powerpoint/2010/main" val="13412171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هشتم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دو</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136697"/>
            <a:ext cx="8632508" cy="4258629"/>
          </a:xfrm>
        </p:spPr>
        <p:txBody>
          <a:bodyPr>
            <a:normAutofit/>
          </a:bodyPr>
          <a:lstStyle/>
          <a:p>
            <a:pPr>
              <a:buFont typeface="Wingdings" panose="05000000000000000000" pitchFamily="2" charset="2"/>
              <a:buChar char="v"/>
            </a:pPr>
            <a:r>
              <a:rPr lang="ar-SA" sz="2400" dirty="0">
                <a:cs typeface="B Yagut" pitchFamily="2" charset="-78"/>
              </a:rPr>
              <a:t>سفارش امام خمینی (ره)  به جوانان را بیان کنید</a:t>
            </a:r>
            <a:r>
              <a:rPr lang="ar-SA" sz="2400" dirty="0">
                <a:cs typeface="B Yagut" pitchFamily="2" charset="-78"/>
              </a:rPr>
              <a:t>؟</a:t>
            </a:r>
            <a:endParaRPr lang="fa-IR" sz="2400" dirty="0">
              <a:cs typeface="B Yagut" pitchFamily="2" charset="-78"/>
            </a:endParaRPr>
          </a:p>
          <a:p>
            <a:pPr algn="just">
              <a:lnSpc>
                <a:spcPct val="150000"/>
              </a:lnSpc>
              <a:buFont typeface="Wingdings" panose="05000000000000000000" pitchFamily="2" charset="2"/>
              <a:buChar char="Ø"/>
            </a:pPr>
            <a:r>
              <a:rPr lang="ar-SA" sz="2400" dirty="0" smtClean="0">
                <a:cs typeface="B Yagut" pitchFamily="2" charset="-78"/>
              </a:rPr>
              <a:t>از </a:t>
            </a:r>
            <a:r>
              <a:rPr lang="ar-SA" sz="2400" dirty="0">
                <a:cs typeface="B Yagut" pitchFamily="2" charset="-78"/>
              </a:rPr>
              <a:t>جوانان و دختران و پسران می خواهند که استقلال و آزادی و ارزشهای انسانی را واو با تحمل زحمت و رنج فدای تجملات و عشرتها و بی بندوباریها و حضور در مراکز فحشا که از طرف غرب به آنها عرضه می شود نکنند آنان جز تباهی آنها و چاپیدن کشورشان و وابسته کردن و عقب نگهداشتن آنها به چیز دیگری فکر نمی کنند.</a:t>
            </a:r>
            <a:endParaRPr lang="en-US" sz="2400" dirty="0">
              <a:cs typeface="B Yagut" pitchFamily="2" charset="-78"/>
            </a:endParaRPr>
          </a:p>
          <a:p>
            <a:pPr>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59</a:t>
            </a:r>
            <a:endParaRPr lang="fa-IR" sz="3200" dirty="0"/>
          </a:p>
        </p:txBody>
      </p:sp>
    </p:spTree>
    <p:extLst>
      <p:ext uri="{BB962C8B-B14F-4D97-AF65-F5344CB8AC3E}">
        <p14:creationId xmlns:p14="http://schemas.microsoft.com/office/powerpoint/2010/main" val="36240489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اول</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چهار</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8" name="TextBox 7"/>
          <p:cNvSpPr txBox="1"/>
          <p:nvPr/>
        </p:nvSpPr>
        <p:spPr>
          <a:xfrm>
            <a:off x="457199" y="2299062"/>
            <a:ext cx="8138160" cy="3739485"/>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a:t>
            </a:r>
            <a:r>
              <a:rPr lang="ar-SA" sz="2400" dirty="0" smtClean="0">
                <a:cs typeface="B Yagut" pitchFamily="2" charset="-78"/>
              </a:rPr>
              <a:t>ضرورت وصیت اخلاقی را بیان کنيد؟</a:t>
            </a:r>
            <a:endParaRPr lang="fa-IR" sz="2400" dirty="0" smtClean="0">
              <a:cs typeface="B Yagut" pitchFamily="2" charset="-78"/>
            </a:endParaRPr>
          </a:p>
          <a:p>
            <a:pPr algn="just" rtl="1">
              <a:lnSpc>
                <a:spcPct val="150000"/>
              </a:lnSpc>
              <a:buFont typeface="Wingdings" pitchFamily="2" charset="2"/>
              <a:buChar char="v"/>
            </a:pPr>
            <a:endParaRPr lang="fa-IR" sz="2400" dirty="0" smtClean="0">
              <a:cs typeface="B Yagut" pitchFamily="2" charset="-78"/>
            </a:endParaRPr>
          </a:p>
          <a:p>
            <a:pPr lvl="3" algn="r"/>
            <a:r>
              <a:rPr lang="fa-IR" sz="2000" dirty="0" smtClean="0">
                <a:cs typeface="B Yagut" pitchFamily="2" charset="-78"/>
              </a:rPr>
              <a:t>1-       برای پيشرفت در امور دنيا و آخرت و استفاده از تجربه ديگران</a:t>
            </a:r>
          </a:p>
          <a:p>
            <a:pPr lvl="3" algn="r"/>
            <a:endParaRPr lang="fa-IR" sz="2000" dirty="0" smtClean="0">
              <a:cs typeface="B Yagut" pitchFamily="2" charset="-78"/>
            </a:endParaRPr>
          </a:p>
          <a:p>
            <a:pPr lvl="3" algn="r"/>
            <a:r>
              <a:rPr lang="fa-IR" sz="2000" dirty="0" smtClean="0">
                <a:cs typeface="B Yagut" pitchFamily="2" charset="-78"/>
              </a:rPr>
              <a:t>2-       به خاطر حفظ سرمايه و به کارگيری آن در جهت سير تکامل انسان</a:t>
            </a:r>
          </a:p>
          <a:p>
            <a:pPr lvl="3" algn="r"/>
            <a:endParaRPr lang="fa-IR" sz="2000" dirty="0" smtClean="0">
              <a:cs typeface="B Yagut" pitchFamily="2" charset="-78"/>
            </a:endParaRPr>
          </a:p>
          <a:p>
            <a:pPr lvl="3" algn="r"/>
            <a:r>
              <a:rPr lang="fa-IR" sz="2000" dirty="0" smtClean="0">
                <a:cs typeface="B Yagut" pitchFamily="2" charset="-78"/>
              </a:rPr>
              <a:t>3-       به خاطر رعايت اخلاق و رفتار نيک در اجرای عدالت</a:t>
            </a:r>
          </a:p>
          <a:p>
            <a:pPr lvl="3" algn="r"/>
            <a:endParaRPr lang="fa-IR" sz="2000" dirty="0" smtClean="0">
              <a:cs typeface="B Yagut" pitchFamily="2" charset="-78"/>
            </a:endParaRPr>
          </a:p>
          <a:p>
            <a:pPr lvl="3" algn="r"/>
            <a:r>
              <a:rPr lang="fa-IR" sz="2000" dirty="0" smtClean="0">
                <a:cs typeface="B Yagut" pitchFamily="2" charset="-78"/>
              </a:rPr>
              <a:t>4-       برای استفاده از عمر در جهت رسيدن به اهداف مقدس ارزشی و دينی</a:t>
            </a:r>
          </a:p>
          <a:p>
            <a:pPr>
              <a:lnSpc>
                <a:spcPct val="150000"/>
              </a:lnSpc>
            </a:pPr>
            <a:endParaRPr lang="en-US" dirty="0">
              <a:cs typeface="B Yagut" pitchFamily="2" charset="-7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38878" y="5877460"/>
            <a:ext cx="956310" cy="300732"/>
          </a:xfrm>
        </p:spPr>
        <p:txBody>
          <a:bodyPr/>
          <a:lstStyle/>
          <a:p>
            <a:r>
              <a:rPr lang="fa-IR" sz="3200" dirty="0"/>
              <a:t>6</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هشتم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سه</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177641"/>
            <a:ext cx="8632508" cy="4258629"/>
          </a:xfrm>
        </p:spPr>
        <p:txBody>
          <a:bodyPr>
            <a:normAutofit/>
          </a:bodyPr>
          <a:lstStyle/>
          <a:p>
            <a:pPr>
              <a:lnSpc>
                <a:spcPct val="150000"/>
              </a:lnSpc>
              <a:buFont typeface="Wingdings" panose="05000000000000000000" pitchFamily="2" charset="2"/>
              <a:buChar char="v"/>
            </a:pPr>
            <a:r>
              <a:rPr lang="ar-SA" sz="2400" dirty="0">
                <a:cs typeface="B Yagut" pitchFamily="2" charset="-78"/>
              </a:rPr>
              <a:t>توطئه و نقشه دشمن در دانشگاه علیه جوانان چیست؟</a:t>
            </a:r>
            <a:endParaRPr lang="en-US" sz="2400" dirty="0">
              <a:cs typeface="B Yagut" pitchFamily="2" charset="-78"/>
            </a:endParaRPr>
          </a:p>
          <a:p>
            <a:pPr marL="0" indent="0">
              <a:lnSpc>
                <a:spcPct val="150000"/>
              </a:lnSpc>
              <a:buNone/>
            </a:pPr>
            <a:endParaRPr lang="fa-IR" sz="2400" dirty="0">
              <a:cs typeface="B Yagut" pitchFamily="2" charset="-78"/>
            </a:endParaRPr>
          </a:p>
          <a:p>
            <a:pPr>
              <a:lnSpc>
                <a:spcPct val="150000"/>
              </a:lnSpc>
              <a:buFont typeface="Wingdings" panose="05000000000000000000" pitchFamily="2" charset="2"/>
              <a:buChar char="Ø"/>
            </a:pPr>
            <a:r>
              <a:rPr lang="ar-SA" sz="2400" dirty="0">
                <a:cs typeface="B Yagut" pitchFamily="2" charset="-78"/>
              </a:rPr>
              <a:t>امام می فرمایند: نقشه آن است که جوانان را از فرهنگ و ادب و ارزشهای خودی منحرف کنند و به سوی شرق و غرب بکشانند.</a:t>
            </a:r>
            <a:endParaRPr lang="en-US" sz="2400" dirty="0">
              <a:cs typeface="B Yagut" pitchFamily="2" charset="-78"/>
            </a:endParaRPr>
          </a:p>
          <a:p>
            <a:pPr>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60</a:t>
            </a:r>
            <a:endParaRPr lang="fa-IR" sz="3200" dirty="0"/>
          </a:p>
        </p:txBody>
      </p:sp>
    </p:spTree>
    <p:extLst>
      <p:ext uri="{BB962C8B-B14F-4D97-AF65-F5344CB8AC3E}">
        <p14:creationId xmlns:p14="http://schemas.microsoft.com/office/powerpoint/2010/main" val="24178777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هشتم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چهار</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136701"/>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خمینی (ره)  به مردم و دولت در مورد دانشگاهها را بیان کنید</a:t>
            </a:r>
            <a:r>
              <a:rPr lang="ar-SA" sz="2400" dirty="0">
                <a:cs typeface="B Yagut" pitchFamily="2" charset="-78"/>
              </a:rPr>
              <a:t>؟</a:t>
            </a:r>
            <a:endParaRPr lang="fa-IR" sz="2400" dirty="0">
              <a:cs typeface="B Yagut" pitchFamily="2" charset="-78"/>
            </a:endParaRPr>
          </a:p>
          <a:p>
            <a:pPr algn="just">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اکنون که دانشگاهها اصلاح شده است بر همه لازم است که با متصدیان کمک کنند و نگذارند دانشگاهها به انحراف کشیده شود و هر جا انحرافی به چشم خورد با اقدام سریع به رفع آنها بکوشند و از غرب و شرق زدگی حفظ کنند. </a:t>
            </a:r>
            <a:endParaRPr lang="en-US" sz="2400" dirty="0">
              <a:cs typeface="B Yagut" pitchFamily="2" charset="-78"/>
            </a:endParaRP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61</a:t>
            </a:r>
            <a:endParaRPr lang="fa-IR" sz="3200" dirty="0"/>
          </a:p>
        </p:txBody>
      </p:sp>
    </p:spTree>
    <p:extLst>
      <p:ext uri="{BB962C8B-B14F-4D97-AF65-F5344CB8AC3E}">
        <p14:creationId xmlns:p14="http://schemas.microsoft.com/office/powerpoint/2010/main" val="39617747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a:t>
            </a:r>
            <a:r>
              <a:rPr lang="fa-IR" sz="3600" b="0" dirty="0">
                <a:latin typeface="IranNastaliq" panose="02020505000000020003" pitchFamily="18" charset="0"/>
                <a:cs typeface="A EntezareZohoor B4" panose="00000700000000000000" pitchFamily="2" charset="-78"/>
              </a:rPr>
              <a:t>نهم</a:t>
            </a:r>
            <a:r>
              <a:rPr lang="fa-IR" sz="3600" b="0" dirty="0">
                <a:latin typeface="IranNastaliq" panose="02020505000000020003" pitchFamily="18" charset="0"/>
                <a:cs typeface="A EntezareZohoor B4" panose="00000700000000000000" pitchFamily="2" charset="-78"/>
              </a:rPr>
              <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یک</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136701"/>
            <a:ext cx="8632508" cy="4258629"/>
          </a:xfrm>
        </p:spPr>
        <p:txBody>
          <a:bodyPr>
            <a:noAutofit/>
          </a:bodyPr>
          <a:lstStyle/>
          <a:p>
            <a:pPr>
              <a:buFont typeface="Wingdings" panose="05000000000000000000" pitchFamily="2" charset="2"/>
              <a:buChar char="v"/>
            </a:pPr>
            <a:r>
              <a:rPr lang="ar-SA" sz="2400" dirty="0">
                <a:cs typeface="B Yagut" pitchFamily="2" charset="-78"/>
              </a:rPr>
              <a:t>شرايط نمايندگی مجلس شورای اسلامی از ديدگاه امام خمينی (ره) را بيان کنيد</a:t>
            </a:r>
            <a:r>
              <a:rPr lang="ar-SA" sz="2400" dirty="0">
                <a:cs typeface="B Yagut" pitchFamily="2" charset="-78"/>
              </a:rPr>
              <a:t>؟</a:t>
            </a:r>
            <a:endParaRPr lang="fa-IR" sz="2400" dirty="0">
              <a:cs typeface="B Yagut" pitchFamily="2" charset="-78"/>
            </a:endParaRPr>
          </a:p>
          <a:p>
            <a:pPr>
              <a:buFont typeface="Wingdings" panose="05000000000000000000" pitchFamily="2" charset="2"/>
              <a:buChar char="v"/>
            </a:pPr>
            <a:endParaRPr lang="fa-IR" sz="2400" dirty="0">
              <a:cs typeface="B Yagut" pitchFamily="2" charset="-78"/>
            </a:endParaRPr>
          </a:p>
          <a:p>
            <a:pPr>
              <a:buFont typeface="Wingdings" panose="05000000000000000000" pitchFamily="2" charset="2"/>
              <a:buChar char="Ø"/>
            </a:pPr>
            <a:r>
              <a:rPr lang="ar-SA" sz="2400" dirty="0">
                <a:cs typeface="B Yagut" pitchFamily="2" charset="-78"/>
              </a:rPr>
              <a:t>وصيت ايشان به ملت آن است که با ارادة مصمم و تعهد خود به احکام اسلام و مصالح کشور در هر دوره از انتخابات وکلا شرکت کنند.</a:t>
            </a:r>
            <a:endParaRPr lang="en-US" sz="2400" dirty="0">
              <a:cs typeface="B Yagut" pitchFamily="2" charset="-78"/>
            </a:endParaRPr>
          </a:p>
          <a:p>
            <a:pPr marL="0" indent="0">
              <a:buNone/>
            </a:pPr>
            <a:r>
              <a:rPr lang="ar-SA" sz="2400" dirty="0">
                <a:cs typeface="B Yagut" pitchFamily="2" charset="-78"/>
              </a:rPr>
              <a:t>شرايط نمايندگی: 	</a:t>
            </a:r>
            <a:endParaRPr lang="en-US" sz="2400" dirty="0">
              <a:cs typeface="B Yagut" pitchFamily="2" charset="-78"/>
            </a:endParaRPr>
          </a:p>
          <a:p>
            <a:pPr marL="0" indent="0">
              <a:buNone/>
            </a:pPr>
            <a:r>
              <a:rPr lang="ar-SA" sz="2400" dirty="0">
                <a:cs typeface="B Yagut" pitchFamily="2" charset="-78"/>
              </a:rPr>
              <a:t>1.    تعهد به اسلام و جمهوری اسلامی.</a:t>
            </a:r>
            <a:endParaRPr lang="en-US" sz="2400" dirty="0">
              <a:cs typeface="B Yagut" pitchFamily="2" charset="-78"/>
            </a:endParaRPr>
          </a:p>
          <a:p>
            <a:pPr marL="0" indent="0">
              <a:buNone/>
            </a:pPr>
            <a:r>
              <a:rPr lang="ar-SA" sz="2400" dirty="0">
                <a:cs typeface="B Yagut" pitchFamily="2" charset="-78"/>
              </a:rPr>
              <a:t>2.    از محرومين و متوسطين جامعه باشند.</a:t>
            </a:r>
            <a:endParaRPr lang="en-US" sz="2400" dirty="0">
              <a:cs typeface="B Yagut" pitchFamily="2" charset="-78"/>
            </a:endParaRPr>
          </a:p>
          <a:p>
            <a:pPr marL="0" indent="0">
              <a:buNone/>
            </a:pPr>
            <a:r>
              <a:rPr lang="ar-SA" sz="2400" dirty="0">
                <a:cs typeface="B Yagut" pitchFamily="2" charset="-78"/>
              </a:rPr>
              <a:t>3.    از صراط مستقيم منحرف نبوده و به غرب و شرق متمايل نباشند.</a:t>
            </a:r>
            <a:endParaRPr lang="en-US" sz="2400" dirty="0">
              <a:cs typeface="B Yagut" pitchFamily="2" charset="-78"/>
            </a:endParaRPr>
          </a:p>
          <a:p>
            <a:pPr marL="0" indent="0">
              <a:buNone/>
            </a:pPr>
            <a:r>
              <a:rPr lang="ar-SA" sz="2400" dirty="0">
                <a:cs typeface="B Yagut" pitchFamily="2" charset="-78"/>
              </a:rPr>
              <a:t>4.     به مکتب های انحرافی گرايش نداشته باشند.</a:t>
            </a:r>
            <a:endParaRPr lang="en-US" sz="2400" dirty="0">
              <a:cs typeface="B Yagut" pitchFamily="2" charset="-78"/>
            </a:endParaRPr>
          </a:p>
          <a:p>
            <a:pPr marL="0" indent="0">
              <a:buNone/>
            </a:pPr>
            <a:r>
              <a:rPr lang="ar-SA" sz="2400" dirty="0">
                <a:cs typeface="B Yagut" pitchFamily="2" charset="-78"/>
              </a:rPr>
              <a:t>5.     مطلع به مسائل روز و سياست های اسلامی باشند.</a:t>
            </a:r>
            <a:endParaRPr lang="en-US" sz="2400" dirty="0">
              <a:cs typeface="B Yagut" pitchFamily="2" charset="-78"/>
            </a:endParaRPr>
          </a:p>
          <a:p>
            <a:pPr>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62</a:t>
            </a:r>
            <a:endParaRPr lang="fa-IR" sz="3200" dirty="0"/>
          </a:p>
        </p:txBody>
      </p:sp>
    </p:spTree>
    <p:extLst>
      <p:ext uri="{BB962C8B-B14F-4D97-AF65-F5344CB8AC3E}">
        <p14:creationId xmlns:p14="http://schemas.microsoft.com/office/powerpoint/2010/main" val="36922752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نهم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دو</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30193" y="2191288"/>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خمینی (ره) به مراجع تقلید و روحانیت را بیان کنید؟</a:t>
            </a:r>
            <a:endParaRPr lang="en-US" sz="2400" dirty="0">
              <a:cs typeface="B Yagut" pitchFamily="2" charset="-78"/>
            </a:endParaRPr>
          </a:p>
          <a:p>
            <a:pPr algn="just">
              <a:lnSpc>
                <a:spcPct val="150000"/>
              </a:lnSpc>
              <a:buFont typeface="Wingdings" panose="05000000000000000000" pitchFamily="2" charset="2"/>
              <a:buChar char="Ø"/>
            </a:pPr>
            <a:r>
              <a:rPr lang="ar-SA" sz="2400" dirty="0" smtClean="0">
                <a:cs typeface="B Yagut" pitchFamily="2" charset="-78"/>
              </a:rPr>
              <a:t>به‌ </a:t>
            </a:r>
            <a:r>
              <a:rPr lang="ar-SA" sz="2400" dirty="0">
                <a:cs typeface="B Yagut" pitchFamily="2" charset="-78"/>
              </a:rPr>
              <a:t>جامعة‌ محترم‌ روحانیت‌ خصوصاً مراجع‌ محترم‌ تقلید وصیت‌ می‌كنند‌ كه‌ خود را از مسائل‌ جامعه‌ خصوصاً مثل‌ انتخاب‌ رئیس‌ جمهور و وكلای‌ مجلس‌ كنار نكشند و بی‌تفاوت‌ نباشند. </a:t>
            </a:r>
            <a:r>
              <a:rPr lang="ar-SA" sz="2400" dirty="0">
                <a:cs typeface="B Yagut" pitchFamily="2" charset="-78"/>
              </a:rPr>
              <a:t>همه‌ دیدند که دست سیاست بازان پیرو شرق و غرب، روحانیون را که اساس‌ مشروطیت‌ را با زحمات‌ و رنجها بنیان‌ گذاشتند از صحنه‌ خارج‌ كردند.</a:t>
            </a: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63</a:t>
            </a:r>
            <a:endParaRPr lang="fa-IR" sz="3200" dirty="0"/>
          </a:p>
        </p:txBody>
      </p:sp>
    </p:spTree>
    <p:extLst>
      <p:ext uri="{BB962C8B-B14F-4D97-AF65-F5344CB8AC3E}">
        <p14:creationId xmlns:p14="http://schemas.microsoft.com/office/powerpoint/2010/main" val="11416601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نهم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سه</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57488" y="2300477"/>
            <a:ext cx="8632508" cy="4258629"/>
          </a:xfrm>
        </p:spPr>
        <p:txBody>
          <a:bodyPr>
            <a:normAutofit/>
          </a:bodyPr>
          <a:lstStyle/>
          <a:p>
            <a:pPr>
              <a:lnSpc>
                <a:spcPct val="150000"/>
              </a:lnSpc>
              <a:buFont typeface="Wingdings" panose="05000000000000000000" pitchFamily="2" charset="2"/>
              <a:buChar char="v"/>
            </a:pPr>
            <a:r>
              <a:rPr lang="ar-SA" sz="2400" dirty="0">
                <a:cs typeface="B Yagut" pitchFamily="2" charset="-78"/>
              </a:rPr>
              <a:t>سفارش امام خمینی (ره) به نمایندگان مجلس شورای اسلامی را بیان کنید؟</a:t>
            </a:r>
            <a:endParaRPr lang="en-US" sz="2400" dirty="0">
              <a:cs typeface="B Yagut" pitchFamily="2" charset="-78"/>
            </a:endParaRPr>
          </a:p>
          <a:p>
            <a:pPr algn="just">
              <a:lnSpc>
                <a:spcPct val="150000"/>
              </a:lnSpc>
              <a:buFont typeface="Wingdings" panose="05000000000000000000" pitchFamily="2" charset="2"/>
              <a:buChar char="Ø"/>
            </a:pPr>
            <a:r>
              <a:rPr lang="ar-SA" sz="2400" dirty="0" smtClean="0">
                <a:cs typeface="B Yagut" pitchFamily="2" charset="-78"/>
              </a:rPr>
              <a:t>از </a:t>
            </a:r>
            <a:r>
              <a:rPr lang="ar-SA" sz="2400" dirty="0">
                <a:cs typeface="B Yagut" pitchFamily="2" charset="-78"/>
              </a:rPr>
              <a:t>نمایندگان مي‌خواهند که اگر خدای نخواسته عناصر منحرفی با دسیسه و بازی سیاسی وکالت خود را به مردم تحمیل نمودند مجلس اعتبارنامه آنان را رد کند و نگذارند حتی یک عنصر خرابکار وابسته به مجلس راه یابد و از همه نمایندگان خواستارند که با کمال حسن نیت و برادری با همه مجلسیان رفتار کنند و کوشش کنند که قوانین از اسلام منحرف نباشند.</a:t>
            </a:r>
            <a:endParaRPr lang="en-US" sz="2400" dirty="0">
              <a:cs typeface="B Yagut" pitchFamily="2" charset="-78"/>
            </a:endParaRPr>
          </a:p>
          <a:p>
            <a:pPr>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64</a:t>
            </a:r>
            <a:endParaRPr lang="fa-IR" sz="3200" dirty="0"/>
          </a:p>
        </p:txBody>
      </p:sp>
    </p:spTree>
    <p:extLst>
      <p:ext uri="{BB962C8B-B14F-4D97-AF65-F5344CB8AC3E}">
        <p14:creationId xmlns:p14="http://schemas.microsoft.com/office/powerpoint/2010/main" val="384765768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نهم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چهار</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57488" y="2259533"/>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خميني (ره) به شوراي نگهبان را بيان كنيد</a:t>
            </a:r>
            <a:r>
              <a:rPr lang="ar-SA" sz="2400" dirty="0">
                <a:cs typeface="B Yagut" pitchFamily="2" charset="-78"/>
              </a:rPr>
              <a:t>؟</a:t>
            </a:r>
            <a:endParaRPr lang="fa-IR" sz="2400" dirty="0">
              <a:cs typeface="B Yagut" pitchFamily="2" charset="-78"/>
            </a:endParaRPr>
          </a:p>
          <a:p>
            <a:pPr algn="just">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از شورا محترم نگهبان مي‌خواهند که با کمال دقت وظايف اسلامي و ملي خود را ايفا و تحت هيچ قدرتی واقع نشوند و از قوانين مخالف با شرع مطهر و قانون اساسی بدون هيچ ملاحظه‌ای جلوگيری نمايند و با ملاحظه ضروریات کشور که گاهی با احکام ثانویه و گاهی به ولایت فقیه باید اجرا شود توجه نمایند.</a:t>
            </a: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65</a:t>
            </a:r>
            <a:endParaRPr lang="fa-IR" sz="3200" dirty="0"/>
          </a:p>
        </p:txBody>
      </p:sp>
    </p:spTree>
    <p:extLst>
      <p:ext uri="{BB962C8B-B14F-4D97-AF65-F5344CB8AC3E}">
        <p14:creationId xmlns:p14="http://schemas.microsoft.com/office/powerpoint/2010/main" val="27061733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نهم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پنج</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71136" y="2286829"/>
            <a:ext cx="8632508" cy="4258629"/>
          </a:xfrm>
        </p:spPr>
        <p:txBody>
          <a:bodyPr>
            <a:normAutofit/>
          </a:bodyPr>
          <a:lstStyle/>
          <a:p>
            <a:pPr algn="just">
              <a:lnSpc>
                <a:spcPct val="150000"/>
              </a:lnSpc>
              <a:buFont typeface="Wingdings" panose="05000000000000000000" pitchFamily="2" charset="2"/>
              <a:buChar char="v"/>
            </a:pPr>
            <a:r>
              <a:rPr lang="en-US" sz="2400" dirty="0">
                <a:cs typeface="B Yagut" pitchFamily="2" charset="-78"/>
              </a:rPr>
              <a:t> </a:t>
            </a:r>
            <a:r>
              <a:rPr lang="ar-SA" sz="2400" dirty="0">
                <a:cs typeface="B Yagut" pitchFamily="2" charset="-78"/>
              </a:rPr>
              <a:t>وصيت امام خميني (ره) به مردم در مورد حضور در انتخابات را بيان كنيد</a:t>
            </a:r>
            <a:r>
              <a:rPr lang="ar-SA" sz="2400" dirty="0">
                <a:cs typeface="B Yagut" pitchFamily="2" charset="-78"/>
              </a:rPr>
              <a:t>؟</a:t>
            </a:r>
            <a:endParaRPr lang="fa-IR" sz="2400" dirty="0">
              <a:cs typeface="B Yagut" pitchFamily="2" charset="-78"/>
            </a:endParaRPr>
          </a:p>
          <a:p>
            <a:pPr algn="just">
              <a:lnSpc>
                <a:spcPct val="150000"/>
              </a:lnSpc>
              <a:buFont typeface="Wingdings" panose="05000000000000000000" pitchFamily="2" charset="2"/>
              <a:buChar char="Ø"/>
            </a:pPr>
            <a:r>
              <a:rPr lang="ar-SA" sz="2400" dirty="0" smtClean="0">
                <a:cs typeface="B Yagut" pitchFamily="2" charset="-78"/>
              </a:rPr>
              <a:t>وصيت  </a:t>
            </a:r>
            <a:r>
              <a:rPr lang="ar-SA" sz="2400" dirty="0">
                <a:cs typeface="B Yagut" pitchFamily="2" charset="-78"/>
              </a:rPr>
              <a:t>ایشان به ملت شریف آن است که در تمام انتخابات در صحنه باشند مثلا در انتخاب خبرگان برای تعیین رهبر توجه کنند  كه اگر مسامحه نمايند و خبرگان را روی موازین شرعیه و قانون انتخاب نکنند چه بسا كه خساراتي به اسلام و كشور وارد شود كه جبران‌پذير نباشد در اين صورت نزد خداوند مسئول مي‌باشند</a:t>
            </a:r>
            <a:r>
              <a:rPr lang="en-US" sz="2400" dirty="0">
                <a:cs typeface="B Yagut" pitchFamily="2" charset="-78"/>
              </a:rPr>
              <a:t>.</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66</a:t>
            </a:r>
            <a:endParaRPr lang="fa-IR" sz="3200" dirty="0"/>
          </a:p>
        </p:txBody>
      </p:sp>
    </p:spTree>
    <p:extLst>
      <p:ext uri="{BB962C8B-B14F-4D97-AF65-F5344CB8AC3E}">
        <p14:creationId xmlns:p14="http://schemas.microsoft.com/office/powerpoint/2010/main" val="27249987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a:t>
            </a:r>
            <a:r>
              <a:rPr lang="fa-IR" sz="3600" b="0" dirty="0">
                <a:latin typeface="IranNastaliq" panose="02020505000000020003" pitchFamily="18" charset="0"/>
                <a:cs typeface="A EntezareZohoor B4" panose="00000700000000000000" pitchFamily="2" charset="-78"/>
              </a:rPr>
              <a:t>دهم</a:t>
            </a:r>
            <a:r>
              <a:rPr lang="fa-IR" sz="3600" b="0" dirty="0">
                <a:latin typeface="IranNastaliq" panose="02020505000000020003" pitchFamily="18" charset="0"/>
                <a:cs typeface="A EntezareZohoor B4" panose="00000700000000000000" pitchFamily="2" charset="-78"/>
              </a:rPr>
              <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یک</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204941"/>
            <a:ext cx="8632508" cy="4258629"/>
          </a:xfrm>
        </p:spPr>
        <p:txBody>
          <a:bodyPr>
            <a:normAutofit/>
          </a:bodyPr>
          <a:lstStyle/>
          <a:p>
            <a:pPr>
              <a:lnSpc>
                <a:spcPct val="150000"/>
              </a:lnSpc>
              <a:buFont typeface="Wingdings" panose="05000000000000000000" pitchFamily="2" charset="2"/>
              <a:buChar char="v"/>
            </a:pPr>
            <a:r>
              <a:rPr lang="ar-SA" sz="2400" dirty="0">
                <a:cs typeface="B Yagut" pitchFamily="2" charset="-78"/>
              </a:rPr>
              <a:t>وصيت امام خميني (ره) به رهبر و شورای رهبری را بیان کنید؟</a:t>
            </a:r>
            <a:endParaRPr lang="en-US" sz="2400" dirty="0">
              <a:cs typeface="B Yagut" pitchFamily="2" charset="-78"/>
            </a:endParaRPr>
          </a:p>
          <a:p>
            <a:pPr>
              <a:lnSpc>
                <a:spcPct val="150000"/>
              </a:lnSpc>
              <a:buFont typeface="Wingdings" panose="05000000000000000000" pitchFamily="2" charset="2"/>
              <a:buChar char="v"/>
            </a:pPr>
            <a:endParaRPr lang="fa-IR" sz="2400" dirty="0">
              <a:cs typeface="B Yagut" pitchFamily="2" charset="-78"/>
            </a:endParaRPr>
          </a:p>
          <a:p>
            <a:pPr>
              <a:lnSpc>
                <a:spcPct val="150000"/>
              </a:lnSpc>
              <a:buFont typeface="Wingdings" panose="05000000000000000000" pitchFamily="2" charset="2"/>
              <a:buChar char="Ø"/>
            </a:pPr>
            <a:r>
              <a:rPr lang="ar-SA" sz="2400" dirty="0">
                <a:cs typeface="B Yagut" pitchFamily="2" charset="-78"/>
              </a:rPr>
              <a:t>وصیت ایشان به رهبر و شورای رهبری آن است که خود را وقف در خدمت به اسلام و جمهوری اسلامی و محرومان و مستضعفان بنمایند.</a:t>
            </a:r>
            <a:endParaRPr lang="en-US" sz="2400" dirty="0">
              <a:cs typeface="B Yagut" pitchFamily="2" charset="-78"/>
            </a:endParaRPr>
          </a:p>
          <a:p>
            <a:pPr>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67</a:t>
            </a:r>
            <a:endParaRPr lang="fa-IR" sz="3200" dirty="0"/>
          </a:p>
        </p:txBody>
      </p:sp>
    </p:spTree>
    <p:extLst>
      <p:ext uri="{BB962C8B-B14F-4D97-AF65-F5344CB8AC3E}">
        <p14:creationId xmlns:p14="http://schemas.microsoft.com/office/powerpoint/2010/main" val="21166112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دو</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232237"/>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دیدگاه امام خميني (ره) در مورد قوه قضاییه را بیان کنید؟</a:t>
            </a:r>
            <a:endParaRPr lang="en-US" sz="2400" dirty="0">
              <a:cs typeface="B Yagut" pitchFamily="2" charset="-78"/>
            </a:endParaRPr>
          </a:p>
          <a:p>
            <a:pPr algn="just">
              <a:lnSpc>
                <a:spcPct val="150000"/>
              </a:lnSpc>
              <a:buFont typeface="Wingdings" panose="05000000000000000000" pitchFamily="2" charset="2"/>
              <a:buChar char="Ø"/>
            </a:pPr>
            <a:r>
              <a:rPr lang="ar-SA" sz="2400" dirty="0" smtClean="0">
                <a:cs typeface="B Yagut" pitchFamily="2" charset="-78"/>
              </a:rPr>
              <a:t>ایشان </a:t>
            </a:r>
            <a:r>
              <a:rPr lang="ar-SA" sz="2400" dirty="0">
                <a:cs typeface="B Yagut" pitchFamily="2" charset="-78"/>
              </a:rPr>
              <a:t>می فرمایند: از مهمات امور مساله قضاوت است که سر و کار آن با جان و مال و ناموس مردم است. وصیت اینجانب به رهبر و شورای رهبری آن است که در تعیین عالیترین مقام قضایی که در عهده دارند، کوشش کنند که اشخاص متعهد سابقه دار و صاحب نظر در امور شرعی و اسلامی و در سیاست </a:t>
            </a:r>
            <a:r>
              <a:rPr lang="ar-SA" sz="2400" dirty="0" smtClean="0">
                <a:cs typeface="B Yagut" pitchFamily="2" charset="-78"/>
              </a:rPr>
              <a:t>نصب </a:t>
            </a:r>
            <a:r>
              <a:rPr lang="ar-SA" sz="2400" dirty="0">
                <a:cs typeface="B Yagut" pitchFamily="2" charset="-78"/>
              </a:rPr>
              <a:t>نمایند.</a:t>
            </a:r>
            <a:endParaRPr lang="en-US" sz="2400" dirty="0">
              <a:cs typeface="B Yagut" pitchFamily="2" charset="-78"/>
            </a:endParaRP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68</a:t>
            </a:r>
            <a:endParaRPr lang="fa-IR" sz="3200" dirty="0"/>
          </a:p>
        </p:txBody>
      </p:sp>
    </p:spTree>
    <p:extLst>
      <p:ext uri="{BB962C8B-B14F-4D97-AF65-F5344CB8AC3E}">
        <p14:creationId xmlns:p14="http://schemas.microsoft.com/office/powerpoint/2010/main" val="1432004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سه</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300477"/>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خميني (ره) در مورد سر و سامان دادن به دستگاه قضایی را بیان کنید؟</a:t>
            </a:r>
            <a:endParaRPr lang="en-US" sz="2400" dirty="0">
              <a:cs typeface="B Yagut" pitchFamily="2" charset="-78"/>
            </a:endParaRPr>
          </a:p>
          <a:p>
            <a:pPr algn="just">
              <a:lnSpc>
                <a:spcPct val="150000"/>
              </a:lnSpc>
              <a:buFont typeface="Wingdings" panose="05000000000000000000" pitchFamily="2" charset="2"/>
              <a:buChar char="Ø"/>
            </a:pPr>
            <a:r>
              <a:rPr lang="ar-SA" sz="2400" dirty="0" smtClean="0">
                <a:cs typeface="B Yagut" pitchFamily="2" charset="-78"/>
              </a:rPr>
              <a:t>امر </a:t>
            </a:r>
            <a:r>
              <a:rPr lang="ar-SA" sz="2400" dirty="0">
                <a:cs typeface="B Yagut" pitchFamily="2" charset="-78"/>
              </a:rPr>
              <a:t>قضاوت را با جدیت سر و سامان دهند و دست کسانی که با جان و مال مردم بازی می کنند و عدالت را در نظر ندارند را از این کرسی با اهمیت کوتاه کنند و به تدریج دادگستری را متحول نمایند و قضاوت دارای شرایط را نصب نمایند.</a:t>
            </a:r>
            <a:endParaRPr lang="en-US" sz="2400" dirty="0">
              <a:cs typeface="B Yagut" pitchFamily="2" charset="-78"/>
            </a:endParaRP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69</a:t>
            </a:r>
            <a:endParaRPr lang="fa-IR" sz="3200" dirty="0"/>
          </a:p>
        </p:txBody>
      </p:sp>
    </p:spTree>
    <p:extLst>
      <p:ext uri="{BB962C8B-B14F-4D97-AF65-F5344CB8AC3E}">
        <p14:creationId xmlns:p14="http://schemas.microsoft.com/office/powerpoint/2010/main" val="117974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اول</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پنج</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8" name="TextBox 7"/>
          <p:cNvSpPr txBox="1"/>
          <p:nvPr/>
        </p:nvSpPr>
        <p:spPr>
          <a:xfrm>
            <a:off x="457199" y="2299062"/>
            <a:ext cx="8138160" cy="4447371"/>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 </a:t>
            </a:r>
            <a:r>
              <a:rPr lang="ar-SA" sz="2400" dirty="0" smtClean="0">
                <a:cs typeface="B Yagut" pitchFamily="2" charset="-78"/>
              </a:rPr>
              <a:t>وصيت نامه امام خمينی (ره) در چه تاريخی نوشته شد و در چه تاريخی و توسط چه کسی خوانده شد؟</a:t>
            </a:r>
            <a:endParaRPr lang="fa-IR" sz="2400" dirty="0" smtClean="0">
              <a:cs typeface="B Yagut" pitchFamily="2" charset="-78"/>
            </a:endParaRPr>
          </a:p>
          <a:p>
            <a:pPr algn="just" rtl="1">
              <a:lnSpc>
                <a:spcPct val="150000"/>
              </a:lnSpc>
              <a:buFont typeface="Wingdings" pitchFamily="2" charset="2"/>
              <a:buChar char="Ø"/>
            </a:pPr>
            <a:r>
              <a:rPr lang="fa-IR" sz="2400" dirty="0" smtClean="0">
                <a:cs typeface="B Yagut" pitchFamily="2" charset="-78"/>
              </a:rPr>
              <a:t>اين وصيت نامه در تاريخ 26 بهمن 1361 نوشته شده است و در سالهای بعد حضرت امام آنرا مورد بازبينی قرار داده و با انجام تغييراتی در آن در تاريخ 19 آذر 1366 تحويل مسؤولين نظام گرديد که در تاريخ 15 خرداد 1368 توسط مقام معظم رهبری برای عموم مردم خوانده شد.</a:t>
            </a:r>
          </a:p>
          <a:p>
            <a:pPr lvl="3" algn="r"/>
            <a:endParaRPr lang="fa-IR" sz="2000" dirty="0" smtClean="0">
              <a:cs typeface="B Yagut" pitchFamily="2" charset="-78"/>
            </a:endParaRPr>
          </a:p>
          <a:p>
            <a:pPr lvl="3" algn="r"/>
            <a:endParaRPr lang="fa-IR" sz="2000" dirty="0" smtClean="0">
              <a:cs typeface="B Yagut" pitchFamily="2" charset="-78"/>
            </a:endParaRPr>
          </a:p>
          <a:p>
            <a:pPr>
              <a:lnSpc>
                <a:spcPct val="150000"/>
              </a:lnSpc>
            </a:pPr>
            <a:endParaRPr lang="en-US" dirty="0">
              <a:cs typeface="B Yagut" pitchFamily="2" charset="-7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38878" y="5877460"/>
            <a:ext cx="956310" cy="300732"/>
          </a:xfrm>
        </p:spPr>
        <p:txBody>
          <a:bodyPr/>
          <a:lstStyle/>
          <a:p>
            <a:r>
              <a:rPr lang="fa-IR" sz="3200" dirty="0"/>
              <a:t>7</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چهار</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259533"/>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خميني (ره) به قضاوت را بیان کنید؟ </a:t>
            </a:r>
            <a:endParaRPr lang="en-US" sz="2400" dirty="0">
              <a:cs typeface="B Yagut" pitchFamily="2" charset="-78"/>
            </a:endParaRPr>
          </a:p>
          <a:p>
            <a:pPr algn="just">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به قضاوت محترم وصیت می کنند که با در نظر گرفتن احادیثی که در اهمیت قضاء و خطر عضیمی که قضاوت دارد این امر خطیر را تصدی نمایند و نگذارند این مقام به غیر اهلش سپرده شود.</a:t>
            </a:r>
            <a:endParaRPr lang="en-US" sz="2400" dirty="0">
              <a:cs typeface="B Yagut" pitchFamily="2" charset="-78"/>
            </a:endParaRP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70</a:t>
            </a:r>
            <a:endParaRPr lang="fa-IR" sz="3200" dirty="0"/>
          </a:p>
        </p:txBody>
      </p:sp>
    </p:spTree>
    <p:extLst>
      <p:ext uri="{BB962C8B-B14F-4D97-AF65-F5344CB8AC3E}">
        <p14:creationId xmlns:p14="http://schemas.microsoft.com/office/powerpoint/2010/main" val="31480104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یازدهم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یک</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218589"/>
            <a:ext cx="8632508" cy="4258629"/>
          </a:xfrm>
        </p:spPr>
        <p:txBody>
          <a:bodyPr>
            <a:noAutofit/>
          </a:bodyPr>
          <a:lstStyle/>
          <a:p>
            <a:pPr>
              <a:buFont typeface="Wingdings" panose="05000000000000000000" pitchFamily="2" charset="2"/>
              <a:buChar char="v"/>
            </a:pPr>
            <a:r>
              <a:rPr lang="ar-SA" sz="2400" dirty="0">
                <a:cs typeface="B Yagut" pitchFamily="2" charset="-78"/>
              </a:rPr>
              <a:t>سفارش امام خمینی حوزه های علمیه را بیان کنید کنید</a:t>
            </a:r>
            <a:r>
              <a:rPr lang="ar-SA" sz="2400" dirty="0" smtClean="0">
                <a:cs typeface="B Yagut" pitchFamily="2" charset="-78"/>
              </a:rPr>
              <a:t>؟</a:t>
            </a:r>
            <a:endParaRPr lang="en-US" sz="2400" dirty="0" smtClean="0">
              <a:cs typeface="B Yagut" pitchFamily="2" charset="-78"/>
            </a:endParaRPr>
          </a:p>
          <a:p>
            <a:pPr>
              <a:buFont typeface="Wingdings" panose="05000000000000000000" pitchFamily="2" charset="2"/>
              <a:buChar char="v"/>
            </a:pPr>
            <a:endParaRPr lang="en-US" sz="2400" dirty="0">
              <a:cs typeface="B Yagut" pitchFamily="2" charset="-78"/>
            </a:endParaRPr>
          </a:p>
          <a:p>
            <a:pPr algn="just">
              <a:buFont typeface="Wingdings" panose="05000000000000000000" pitchFamily="2" charset="2"/>
              <a:buChar char="Ø"/>
            </a:pPr>
            <a:r>
              <a:rPr lang="ar-SA" sz="2000" dirty="0" smtClean="0">
                <a:cs typeface="B Yagut" pitchFamily="2" charset="-78"/>
              </a:rPr>
              <a:t>وصیت </a:t>
            </a:r>
            <a:r>
              <a:rPr lang="ar-SA" sz="2000" dirty="0">
                <a:cs typeface="B Yagut" pitchFamily="2" charset="-78"/>
              </a:rPr>
              <a:t>ایشان به حوزه های مقدسه علمیه ان است که از نفوذ افراد منحرف جلوگیری نمایند</a:t>
            </a:r>
            <a:endParaRPr lang="en-US" sz="2000" dirty="0">
              <a:cs typeface="B Yagut" pitchFamily="2" charset="-78"/>
            </a:endParaRPr>
          </a:p>
          <a:p>
            <a:pPr marL="0" indent="0" algn="just">
              <a:buNone/>
            </a:pPr>
            <a:r>
              <a:rPr lang="ar-SA" sz="2000" dirty="0">
                <a:cs typeface="B Yagut" pitchFamily="2" charset="-78"/>
              </a:rPr>
              <a:t>الف</a:t>
            </a:r>
            <a:r>
              <a:rPr lang="fa-IR" sz="2000" dirty="0">
                <a:cs typeface="B Yagut" pitchFamily="2" charset="-78"/>
              </a:rPr>
              <a:t>)</a:t>
            </a:r>
            <a:r>
              <a:rPr lang="en-US" sz="2000" dirty="0">
                <a:cs typeface="B Yagut" pitchFamily="2" charset="-78"/>
              </a:rPr>
              <a:t> </a:t>
            </a:r>
            <a:r>
              <a:rPr lang="ar-SA" sz="2000" dirty="0">
                <a:cs typeface="B Yagut" pitchFamily="2" charset="-78"/>
              </a:rPr>
              <a:t>و باید به حوزه ها نظم و نظام دهند.</a:t>
            </a:r>
            <a:endParaRPr lang="en-US" sz="2000" dirty="0">
              <a:cs typeface="B Yagut" pitchFamily="2" charset="-78"/>
            </a:endParaRPr>
          </a:p>
          <a:p>
            <a:pPr marL="0" indent="0" algn="just">
              <a:buNone/>
            </a:pPr>
            <a:r>
              <a:rPr lang="ar-SA" sz="2000" dirty="0">
                <a:cs typeface="B Yagut" pitchFamily="2" charset="-78"/>
              </a:rPr>
              <a:t>ب</a:t>
            </a:r>
            <a:r>
              <a:rPr lang="fa-IR" sz="2000" dirty="0">
                <a:cs typeface="B Yagut" pitchFamily="2" charset="-78"/>
              </a:rPr>
              <a:t>)</a:t>
            </a:r>
            <a:r>
              <a:rPr lang="ar-SA" sz="2000" dirty="0">
                <a:cs typeface="B Yagut" pitchFamily="2" charset="-78"/>
              </a:rPr>
              <a:t>باید </a:t>
            </a:r>
            <a:r>
              <a:rPr lang="ar-SA" sz="2000" dirty="0">
                <a:cs typeface="B Yagut" pitchFamily="2" charset="-78"/>
              </a:rPr>
              <a:t>هر روز بر دقت ها و تحقیق ها افزوده شود.</a:t>
            </a:r>
            <a:endParaRPr lang="en-US" sz="2000" dirty="0">
              <a:cs typeface="B Yagut" pitchFamily="2" charset="-78"/>
            </a:endParaRPr>
          </a:p>
          <a:p>
            <a:pPr marL="0" indent="0" algn="just">
              <a:buNone/>
            </a:pPr>
            <a:r>
              <a:rPr lang="ar-SA" sz="2000" dirty="0">
                <a:cs typeface="B Yagut" pitchFamily="2" charset="-78"/>
              </a:rPr>
              <a:t>ج</a:t>
            </a:r>
            <a:r>
              <a:rPr lang="fa-IR" sz="2000" dirty="0">
                <a:cs typeface="B Yagut" pitchFamily="2" charset="-78"/>
              </a:rPr>
              <a:t>)</a:t>
            </a:r>
            <a:r>
              <a:rPr lang="en-US" sz="2000" dirty="0">
                <a:cs typeface="B Yagut" pitchFamily="2" charset="-78"/>
              </a:rPr>
              <a:t> </a:t>
            </a:r>
            <a:r>
              <a:rPr lang="ar-SA" sz="2000" dirty="0">
                <a:cs typeface="B Yagut" pitchFamily="2" charset="-78"/>
              </a:rPr>
              <a:t>علما و مدرسین حوزه ها را از اسیب حفظ کردند.</a:t>
            </a:r>
            <a:endParaRPr lang="en-US" sz="2000" dirty="0">
              <a:cs typeface="B Yagut" pitchFamily="2" charset="-78"/>
            </a:endParaRPr>
          </a:p>
          <a:p>
            <a:pPr marL="0" indent="0" algn="just">
              <a:buNone/>
            </a:pPr>
            <a:r>
              <a:rPr lang="ar-SA" sz="2000" dirty="0">
                <a:cs typeface="B Yagut" pitchFamily="2" charset="-78"/>
              </a:rPr>
              <a:t>د</a:t>
            </a:r>
            <a:r>
              <a:rPr lang="fa-IR" sz="2000" dirty="0">
                <a:cs typeface="B Yagut" pitchFamily="2" charset="-78"/>
              </a:rPr>
              <a:t>)</a:t>
            </a:r>
            <a:r>
              <a:rPr lang="en-US" sz="2000" dirty="0">
                <a:cs typeface="B Yagut" pitchFamily="2" charset="-78"/>
              </a:rPr>
              <a:t> </a:t>
            </a:r>
            <a:r>
              <a:rPr lang="ar-SA" sz="2000" dirty="0">
                <a:cs typeface="B Yagut" pitchFamily="2" charset="-78"/>
              </a:rPr>
              <a:t>در رشته های دیگر علوم که احتیاج کشور اسلامی است برنامه تهیه شود.</a:t>
            </a:r>
            <a:endParaRPr lang="en-US" sz="2000" dirty="0">
              <a:cs typeface="B Yagut" pitchFamily="2" charset="-78"/>
            </a:endParaRPr>
          </a:p>
          <a:p>
            <a:pPr marL="0" indent="0" algn="just">
              <a:buNone/>
            </a:pPr>
            <a:r>
              <a:rPr lang="ar-SA" sz="2000" dirty="0">
                <a:cs typeface="B Yagut" pitchFamily="2" charset="-78"/>
              </a:rPr>
              <a:t>ه) فقه سنتی حفظ شود.</a:t>
            </a:r>
            <a:endParaRPr lang="en-US" sz="2000" dirty="0">
              <a:cs typeface="B Yagut" pitchFamily="2" charset="-78"/>
            </a:endParaRPr>
          </a:p>
          <a:p>
            <a:pPr marL="0" indent="0" algn="just">
              <a:buNone/>
            </a:pPr>
            <a:r>
              <a:rPr lang="ar-SA" sz="2000" dirty="0">
                <a:cs typeface="B Yagut" pitchFamily="2" charset="-78"/>
              </a:rPr>
              <a:t>و</a:t>
            </a:r>
            <a:r>
              <a:rPr lang="fa-IR" sz="2000" dirty="0">
                <a:cs typeface="B Yagut" pitchFamily="2" charset="-78"/>
              </a:rPr>
              <a:t>)</a:t>
            </a:r>
            <a:r>
              <a:rPr lang="en-US" sz="2000" dirty="0">
                <a:cs typeface="B Yagut" pitchFamily="2" charset="-78"/>
              </a:rPr>
              <a:t> </a:t>
            </a:r>
            <a:r>
              <a:rPr lang="ar-SA" sz="2000" dirty="0">
                <a:cs typeface="B Yagut" pitchFamily="2" charset="-78"/>
              </a:rPr>
              <a:t>از علوم معنوی اسلامی و علم اخلاق و تهذیب نفس و سیر و سلوک غفلت نکنند</a:t>
            </a:r>
            <a:r>
              <a:rPr lang="ar-SA" sz="2400" dirty="0">
                <a:cs typeface="B Yagut" pitchFamily="2" charset="-78"/>
              </a:rPr>
              <a:t>. </a:t>
            </a: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71</a:t>
            </a:r>
            <a:endParaRPr lang="fa-IR" sz="3200" dirty="0"/>
          </a:p>
        </p:txBody>
      </p:sp>
    </p:spTree>
    <p:extLst>
      <p:ext uri="{BB962C8B-B14F-4D97-AF65-F5344CB8AC3E}">
        <p14:creationId xmlns:p14="http://schemas.microsoft.com/office/powerpoint/2010/main" val="19364832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یازدهم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دو</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71135" y="2259527"/>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خمینی </a:t>
            </a:r>
            <a:r>
              <a:rPr lang="fa-IR" sz="2400" dirty="0">
                <a:cs typeface="B Yagut" pitchFamily="2" charset="-78"/>
              </a:rPr>
              <a:t>(</a:t>
            </a:r>
            <a:r>
              <a:rPr lang="ar-SA" sz="2400" dirty="0">
                <a:cs typeface="B Yagut" pitchFamily="2" charset="-78"/>
              </a:rPr>
              <a:t>ره</a:t>
            </a:r>
            <a:r>
              <a:rPr lang="fa-IR" sz="2400" dirty="0">
                <a:cs typeface="B Yagut" pitchFamily="2" charset="-78"/>
              </a:rPr>
              <a:t>)</a:t>
            </a:r>
            <a:r>
              <a:rPr lang="ar-SA" sz="2400" dirty="0">
                <a:cs typeface="B Yagut" pitchFamily="2" charset="-78"/>
              </a:rPr>
              <a:t>به </a:t>
            </a:r>
            <a:r>
              <a:rPr lang="ar-SA" sz="2400" dirty="0">
                <a:cs typeface="B Yagut" pitchFamily="2" charset="-78"/>
              </a:rPr>
              <a:t>وزرا را بیان کنید</a:t>
            </a:r>
            <a:r>
              <a:rPr lang="ar-SA" sz="2400" dirty="0">
                <a:cs typeface="B Yagut" pitchFamily="2" charset="-78"/>
              </a:rPr>
              <a:t>؟</a:t>
            </a:r>
            <a:endParaRPr lang="fa-IR" sz="2400" dirty="0">
              <a:cs typeface="B Yagut" pitchFamily="2" charset="-78"/>
            </a:endParaRPr>
          </a:p>
          <a:p>
            <a:pPr algn="just">
              <a:lnSpc>
                <a:spcPct val="150000"/>
              </a:lnSpc>
              <a:buFont typeface="Wingdings" panose="05000000000000000000" pitchFamily="2" charset="2"/>
              <a:buChar char="Ø"/>
            </a:pPr>
            <a:r>
              <a:rPr lang="ar-SA" sz="2400" dirty="0" smtClean="0">
                <a:cs typeface="B Yagut" pitchFamily="2" charset="-78"/>
              </a:rPr>
              <a:t>وصیت </a:t>
            </a:r>
            <a:r>
              <a:rPr lang="ar-SA" sz="2400" dirty="0">
                <a:cs typeface="B Yagut" pitchFamily="2" charset="-78"/>
              </a:rPr>
              <a:t>اینجانب به وزرای مسئول در عصر حاضر و در عصر های دیگر آن است که علاوه بر آنکه شماها و کارمندان وزارتخانه ها بودجه ای که از آن ارتزاق می کنید مال ملت، و باید همه خدمتگزار ملت و خصوصا مستضعفان باشید، و ایجاد زحمت برای مردم و مخالف وظیفه عمل کردن حرام، و خدای نخواسته گاهی موجب غضب الهی می </a:t>
            </a:r>
            <a:r>
              <a:rPr lang="ar-SA" sz="2400" dirty="0">
                <a:cs typeface="B Yagut" pitchFamily="2" charset="-78"/>
              </a:rPr>
              <a:t>شود</a:t>
            </a:r>
            <a:r>
              <a:rPr lang="fa-IR" sz="2400" dirty="0">
                <a:cs typeface="B Yagut" pitchFamily="2" charset="-78"/>
              </a:rPr>
              <a:t>.</a:t>
            </a: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72</a:t>
            </a:r>
            <a:endParaRPr lang="fa-IR" sz="3200" dirty="0"/>
          </a:p>
        </p:txBody>
      </p:sp>
    </p:spTree>
    <p:extLst>
      <p:ext uri="{BB962C8B-B14F-4D97-AF65-F5344CB8AC3E}">
        <p14:creationId xmlns:p14="http://schemas.microsoft.com/office/powerpoint/2010/main" val="11237039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یازدهم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سه</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314125"/>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به وزیر کشور در مورد استانداران را بیان </a:t>
            </a:r>
            <a:r>
              <a:rPr lang="ar-SA" sz="2400" dirty="0">
                <a:cs typeface="B Yagut" pitchFamily="2" charset="-78"/>
              </a:rPr>
              <a:t>کنید</a:t>
            </a:r>
            <a:r>
              <a:rPr lang="fa-IR" sz="2400" dirty="0">
                <a:cs typeface="B Yagut" pitchFamily="2" charset="-78"/>
              </a:rPr>
              <a:t>؟</a:t>
            </a:r>
          </a:p>
          <a:p>
            <a:pPr algn="just">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می فرمایند: به وزرای کشور در طول تاریخ آینده توصیه می کنم که در انتخاب استاندارها دقت کنند اشخاص لایق، متدین، متعهد، عاقل و سازگار با مردم انتخاب نمایند تا ارامش در کشور هرچه بیشتر حکمفرما باشد.</a:t>
            </a:r>
            <a:endParaRPr lang="en-US" sz="2400" dirty="0">
              <a:cs typeface="B Yagut" pitchFamily="2" charset="-78"/>
            </a:endParaRP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73</a:t>
            </a:r>
            <a:endParaRPr lang="fa-IR" sz="3200" dirty="0"/>
          </a:p>
        </p:txBody>
      </p:sp>
    </p:spTree>
    <p:extLst>
      <p:ext uri="{BB962C8B-B14F-4D97-AF65-F5344CB8AC3E}">
        <p14:creationId xmlns:p14="http://schemas.microsoft.com/office/powerpoint/2010/main" val="209065439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a:t>
            </a:r>
            <a:r>
              <a:rPr lang="fa-IR" sz="3600" b="0" dirty="0">
                <a:latin typeface="IranNastaliq" panose="02020505000000020003" pitchFamily="18" charset="0"/>
                <a:cs typeface="A EntezareZohoor B4" panose="00000700000000000000" pitchFamily="2" charset="-78"/>
              </a:rPr>
              <a:t>یازدهم</a:t>
            </a:r>
            <a:r>
              <a:rPr lang="fa-IR" sz="3600" b="0" dirty="0">
                <a:latin typeface="IranNastaliq" panose="02020505000000020003" pitchFamily="18" charset="0"/>
                <a:cs typeface="A EntezareZohoor B4" panose="00000700000000000000" pitchFamily="2" charset="-78"/>
              </a:rPr>
              <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چهار</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150349"/>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a:t>
            </a:r>
            <a:r>
              <a:rPr lang="ar-SA" sz="2400" dirty="0">
                <a:cs typeface="B Yagut" pitchFamily="2" charset="-78"/>
              </a:rPr>
              <a:t>خمینی</a:t>
            </a:r>
            <a:r>
              <a:rPr lang="fa-IR" sz="2400" dirty="0">
                <a:cs typeface="B Yagut" pitchFamily="2" charset="-78"/>
              </a:rPr>
              <a:t>(</a:t>
            </a:r>
            <a:r>
              <a:rPr lang="ar-SA" sz="2400" dirty="0">
                <a:cs typeface="B Yagut" pitchFamily="2" charset="-78"/>
              </a:rPr>
              <a:t>ره</a:t>
            </a:r>
            <a:r>
              <a:rPr lang="fa-IR" sz="2400" dirty="0">
                <a:cs typeface="B Yagut" pitchFamily="2" charset="-78"/>
              </a:rPr>
              <a:t>)</a:t>
            </a:r>
            <a:r>
              <a:rPr lang="en-US" sz="2400" dirty="0">
                <a:cs typeface="B Yagut" pitchFamily="2" charset="-78"/>
              </a:rPr>
              <a:t> </a:t>
            </a:r>
            <a:r>
              <a:rPr lang="ar-SA" sz="2400" dirty="0">
                <a:cs typeface="B Yagut" pitchFamily="2" charset="-78"/>
              </a:rPr>
              <a:t>به وزرای خارجه را بیان کنید؟</a:t>
            </a:r>
            <a:endParaRPr lang="en-US" sz="2400" dirty="0">
              <a:cs typeface="B Yagut" pitchFamily="2" charset="-78"/>
            </a:endParaRPr>
          </a:p>
          <a:p>
            <a:pPr algn="just">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به وزرای خارجه توصیه می نمایند در سیاست خارجی فقط حفظ استقلال و منافع کشور و روابط حسنه با دولتهایی که قصد دخالت در کشور های اسلامی را ندارند کوشش کنند و از هر امری که وابستگی آورد  احتراز نمایید و در بهتر کردن روابط با کشورهای اسلامی کوشش داشته باشند.</a:t>
            </a:r>
            <a:endParaRPr lang="en-US" sz="2400" dirty="0">
              <a:cs typeface="B Yagut" pitchFamily="2" charset="-78"/>
            </a:endParaRPr>
          </a:p>
          <a:p>
            <a:pPr algn="just">
              <a:lnSpc>
                <a:spcPct val="150000"/>
              </a:lnSpc>
              <a:buFont typeface="Wingdings" panose="05000000000000000000" pitchFamily="2" charset="2"/>
              <a:buChar char="Ø"/>
            </a:pPr>
            <a:endParaRPr lang="fa-IR"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74</a:t>
            </a:r>
            <a:endParaRPr lang="fa-IR" sz="3200" dirty="0"/>
          </a:p>
        </p:txBody>
      </p:sp>
    </p:spTree>
    <p:extLst>
      <p:ext uri="{BB962C8B-B14F-4D97-AF65-F5344CB8AC3E}">
        <p14:creationId xmlns:p14="http://schemas.microsoft.com/office/powerpoint/2010/main" val="35981853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یازدهم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پنج</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273181"/>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خمینی </a:t>
            </a:r>
            <a:r>
              <a:rPr lang="fa-IR" sz="2400" dirty="0">
                <a:cs typeface="B Yagut" pitchFamily="2" charset="-78"/>
              </a:rPr>
              <a:t>(</a:t>
            </a:r>
            <a:r>
              <a:rPr lang="ar-SA" sz="2400" dirty="0">
                <a:cs typeface="B Yagut" pitchFamily="2" charset="-78"/>
              </a:rPr>
              <a:t>ره</a:t>
            </a:r>
            <a:r>
              <a:rPr lang="fa-IR" sz="2400" dirty="0">
                <a:cs typeface="B Yagut" pitchFamily="2" charset="-78"/>
              </a:rPr>
              <a:t>)</a:t>
            </a:r>
            <a:r>
              <a:rPr lang="en-US" sz="2400" dirty="0">
                <a:cs typeface="B Yagut" pitchFamily="2" charset="-78"/>
              </a:rPr>
              <a:t> </a:t>
            </a:r>
            <a:r>
              <a:rPr lang="ar-SA" sz="2400" dirty="0">
                <a:cs typeface="B Yagut" pitchFamily="2" charset="-78"/>
              </a:rPr>
              <a:t>به وزارت ارشاد را بیان کنید؟</a:t>
            </a:r>
            <a:endParaRPr lang="en-US" sz="2400" dirty="0">
              <a:cs typeface="B Yagut" pitchFamily="2" charset="-78"/>
            </a:endParaRPr>
          </a:p>
          <a:p>
            <a:pPr algn="just">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برای تبلیغ حق مقابل باطل و ارائه چهره حقیقی جمهوری اسلامی کوشش کنند و مسئله تبلیغ تنها به عهده وزارت ارشاد نیست بلکه وظیفه همه دانشمندان و گویندگان و نویسندگان است.</a:t>
            </a:r>
            <a:endParaRPr lang="en-US" sz="2400" dirty="0">
              <a:cs typeface="B Yagut" pitchFamily="2" charset="-78"/>
            </a:endParaRP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75</a:t>
            </a:r>
            <a:endParaRPr lang="fa-IR" sz="3200" dirty="0"/>
          </a:p>
        </p:txBody>
      </p:sp>
    </p:spTree>
    <p:extLst>
      <p:ext uri="{BB962C8B-B14F-4D97-AF65-F5344CB8AC3E}">
        <p14:creationId xmlns:p14="http://schemas.microsoft.com/office/powerpoint/2010/main" val="2730015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a:t>
            </a:r>
            <a:r>
              <a:rPr lang="fa-IR" sz="3600" b="0" dirty="0">
                <a:latin typeface="IranNastaliq" panose="02020505000000020003" pitchFamily="18" charset="0"/>
                <a:cs typeface="A EntezareZohoor B4" panose="00000700000000000000" pitchFamily="2" charset="-78"/>
              </a:rPr>
              <a:t>دوازدهم</a:t>
            </a:r>
            <a:r>
              <a:rPr lang="fa-IR" sz="3600" b="0" dirty="0">
                <a:latin typeface="IranNastaliq" panose="02020505000000020003" pitchFamily="18" charset="0"/>
                <a:cs typeface="A EntezareZohoor B4" panose="00000700000000000000" pitchFamily="2" charset="-78"/>
              </a:rPr>
              <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یک</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123053"/>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سفارش امام خمینی(ره) به نیروهای مسلح را بیان کنید</a:t>
            </a:r>
            <a:r>
              <a:rPr lang="ar-SA" sz="2400" dirty="0">
                <a:cs typeface="B Yagut" pitchFamily="2" charset="-78"/>
              </a:rPr>
              <a:t>؟</a:t>
            </a:r>
            <a:endParaRPr lang="fa-IR" sz="2400" dirty="0">
              <a:cs typeface="B Yagut" pitchFamily="2" charset="-78"/>
            </a:endParaRPr>
          </a:p>
          <a:p>
            <a:pPr algn="just">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به نظر ایشان: قوای مسلح ویژگی  خاصی دارند اینان بازوی جمهوری اسلامی می باشند- بیدار و هوشیار که بازیگران سیاسی غرب و شرق زده از آنها بهره برداری نکنند و در احزاب و گروهها دخالت نظامی نکنند و خود را از بازیهای سیاسی دور نگهدارند و قدرت نظامی خود را حفظ کنند.</a:t>
            </a:r>
            <a:endParaRPr lang="en-US" sz="2400" dirty="0">
              <a:cs typeface="B Yagut" pitchFamily="2" charset="-78"/>
            </a:endParaRP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38878" y="5877460"/>
            <a:ext cx="956310" cy="300732"/>
          </a:xfrm>
        </p:spPr>
        <p:txBody>
          <a:bodyPr/>
          <a:lstStyle/>
          <a:p>
            <a:r>
              <a:rPr lang="fa-IR" sz="3200" dirty="0" smtClean="0"/>
              <a:t>76</a:t>
            </a:r>
            <a:endParaRPr lang="fa-IR" sz="3200" dirty="0"/>
          </a:p>
        </p:txBody>
      </p:sp>
    </p:spTree>
    <p:extLst>
      <p:ext uri="{BB962C8B-B14F-4D97-AF65-F5344CB8AC3E}">
        <p14:creationId xmlns:p14="http://schemas.microsoft.com/office/powerpoint/2010/main" val="6565493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دوازدهم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دو</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136701"/>
            <a:ext cx="8632508" cy="4258629"/>
          </a:xfrm>
        </p:spPr>
        <p:txBody>
          <a:bodyPr>
            <a:normAutofit/>
          </a:bodyPr>
          <a:lstStyle/>
          <a:p>
            <a:pPr algn="just">
              <a:buFont typeface="Wingdings" panose="05000000000000000000" pitchFamily="2" charset="2"/>
              <a:buChar char="v"/>
            </a:pPr>
            <a:r>
              <a:rPr lang="ar-SA" sz="2400" dirty="0">
                <a:cs typeface="B Yagut" pitchFamily="2" charset="-78"/>
              </a:rPr>
              <a:t>وصیت امام خمینی (ره) به قوای سه گانه و شورای نگهبان درباره مطبوعات و مجله را بیان کنید</a:t>
            </a:r>
            <a:r>
              <a:rPr lang="ar-SA" sz="2400" dirty="0" smtClean="0">
                <a:cs typeface="B Yagut" pitchFamily="2" charset="-78"/>
              </a:rPr>
              <a:t>؟</a:t>
            </a:r>
            <a:endParaRPr lang="en-US" sz="2400" dirty="0" smtClean="0">
              <a:cs typeface="B Yagut" pitchFamily="2" charset="-78"/>
            </a:endParaRPr>
          </a:p>
          <a:p>
            <a:pPr algn="just">
              <a:buFont typeface="Wingdings" panose="05000000000000000000" pitchFamily="2" charset="2"/>
              <a:buChar char="v"/>
            </a:pPr>
            <a:endParaRPr lang="fa-IR" sz="2400" dirty="0" smtClean="0">
              <a:cs typeface="B Yagut" pitchFamily="2" charset="-78"/>
            </a:endParaRPr>
          </a:p>
          <a:p>
            <a:pPr algn="just">
              <a:buFont typeface="Wingdings" panose="05000000000000000000" pitchFamily="2" charset="2"/>
              <a:buChar char="Ø"/>
            </a:pPr>
            <a:r>
              <a:rPr lang="ar-SA" sz="2000" dirty="0" smtClean="0">
                <a:cs typeface="B Yagut" pitchFamily="2" charset="-78"/>
              </a:rPr>
              <a:t>ایشان </a:t>
            </a:r>
            <a:r>
              <a:rPr lang="ar-SA" sz="2000" dirty="0">
                <a:cs typeface="B Yagut" pitchFamily="2" charset="-78"/>
              </a:rPr>
              <a:t>می فرمایند: وصت من به مجلس شورای اسلامی در حال و آینده و رئیس  جمهور و روسای جمهور مابعد و به شورای نگهبان و شورای قضایی و دولت در هر زمان آن است که نگذارند این دستگاههای خبری و مطبوعات و مجله ها از اسلام و مصالح کشور منحرف شوند. </a:t>
            </a:r>
            <a:r>
              <a:rPr lang="ar-SA" sz="2000" dirty="0">
                <a:cs typeface="B Yagut" pitchFamily="2" charset="-78"/>
              </a:rPr>
              <a:t>و باید هم بدانیم که ازادای به شکل غربی آن، که موجب تباهی جوانان و دختران و پسران می شود، از نظر اسلام و عقل محکوم است. و تبلیغات و مقالات و سخنرانیها و کتب و مجلات برخلاف اسلام و عفت عمومی و مصالح کشور حرام است. و بر همه ما و همه مسلمانان جلوگیری از آن واجب است</a:t>
            </a:r>
            <a:r>
              <a:rPr lang="ar-SA" sz="2400" dirty="0">
                <a:cs typeface="B Yagut" pitchFamily="2" charset="-78"/>
              </a:rPr>
              <a:t>.</a:t>
            </a:r>
            <a:endParaRPr lang="en-US" sz="2400" dirty="0">
              <a:cs typeface="B Yagut" pitchFamily="2" charset="-78"/>
            </a:endParaRPr>
          </a:p>
          <a:p>
            <a:pPr algn="just">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77</a:t>
            </a:r>
            <a:endParaRPr lang="fa-IR" sz="3200" dirty="0"/>
          </a:p>
        </p:txBody>
      </p:sp>
    </p:spTree>
    <p:extLst>
      <p:ext uri="{BB962C8B-B14F-4D97-AF65-F5344CB8AC3E}">
        <p14:creationId xmlns:p14="http://schemas.microsoft.com/office/powerpoint/2010/main" val="70234101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a:t>
            </a:r>
            <a:r>
              <a:rPr lang="fa-IR" sz="3600" b="0" dirty="0">
                <a:latin typeface="IranNastaliq" panose="02020505000000020003" pitchFamily="18" charset="0"/>
                <a:cs typeface="A EntezareZohoor B4" panose="00000700000000000000" pitchFamily="2" charset="-78"/>
              </a:rPr>
              <a:t>سیزدهم</a:t>
            </a:r>
            <a:r>
              <a:rPr lang="fa-IR" sz="3600" b="0" dirty="0">
                <a:latin typeface="IranNastaliq" panose="02020505000000020003" pitchFamily="18" charset="0"/>
                <a:cs typeface="A EntezareZohoor B4" panose="00000700000000000000" pitchFamily="2" charset="-78"/>
              </a:rPr>
              <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یک</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191293"/>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ديدگاه امام خميني (ره) در مورد اقتصاد و سرمايه‌داري اسلامي را بيان كنيد</a:t>
            </a:r>
            <a:r>
              <a:rPr lang="ar-SA" sz="2400" dirty="0" smtClean="0">
                <a:cs typeface="B Yagut" pitchFamily="2" charset="-78"/>
              </a:rPr>
              <a:t>؟</a:t>
            </a:r>
            <a:endParaRPr lang="en-US" sz="2400" dirty="0" smtClean="0">
              <a:cs typeface="B Yagut" pitchFamily="2" charset="-78"/>
            </a:endParaRPr>
          </a:p>
          <a:p>
            <a:pPr algn="just">
              <a:lnSpc>
                <a:spcPct val="150000"/>
              </a:lnSpc>
              <a:buFont typeface="Wingdings" panose="05000000000000000000" pitchFamily="2" charset="2"/>
              <a:buChar char="Ø"/>
            </a:pPr>
            <a:r>
              <a:rPr lang="ar-SA" sz="2400" dirty="0" smtClean="0">
                <a:cs typeface="B Yagut" pitchFamily="2" charset="-78"/>
              </a:rPr>
              <a:t>به تعبیر حضرت امام (ره): اسلام نه با سرمايه‌داري ظالمانه که مخالف عدالت است،موافق است و نه با سرمایه داری اشتراكي، كمونيستي اعلام می کند، موافق می باشد بلكه اسلام يك رژيم معتدل با شناخت مالكيت و احترام به آن به نحو محدود می باشد که اگر بحق به آن عمل شود چرخهاي اقتصاد سالم به راه مي‌افتد و عدالت اجتماعي تحقق مي‌يابد</a:t>
            </a:r>
            <a:r>
              <a:rPr lang="en-US" sz="2400" dirty="0" smtClean="0">
                <a:cs typeface="B Yagut" pitchFamily="2" charset="-78"/>
              </a:rPr>
              <a:t>.</a:t>
            </a: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78</a:t>
            </a:r>
            <a:endParaRPr lang="fa-IR" sz="3200" dirty="0"/>
          </a:p>
        </p:txBody>
      </p:sp>
    </p:spTree>
    <p:extLst>
      <p:ext uri="{BB962C8B-B14F-4D97-AF65-F5344CB8AC3E}">
        <p14:creationId xmlns:p14="http://schemas.microsoft.com/office/powerpoint/2010/main" val="339748929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سیزدهم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دو</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218589"/>
            <a:ext cx="8632508" cy="4258629"/>
          </a:xfrm>
        </p:spPr>
        <p:txBody>
          <a:bodyPr>
            <a:normAutofit/>
          </a:bodyPr>
          <a:lstStyle/>
          <a:p>
            <a:pPr algn="just">
              <a:buFont typeface="Wingdings" panose="05000000000000000000" pitchFamily="2" charset="2"/>
              <a:buChar char="v"/>
            </a:pPr>
            <a:r>
              <a:rPr lang="ar-SA" sz="2400" dirty="0">
                <a:cs typeface="B Yagut" pitchFamily="2" charset="-78"/>
              </a:rPr>
              <a:t>وصیت امام خميني (ره)  به همه مردم را بیان کنید؟</a:t>
            </a:r>
            <a:endParaRPr lang="en-US" sz="2400" dirty="0">
              <a:cs typeface="B Yagut" pitchFamily="2" charset="-78"/>
            </a:endParaRPr>
          </a:p>
          <a:p>
            <a:pPr algn="just">
              <a:buFont typeface="Wingdings" panose="05000000000000000000" pitchFamily="2" charset="2"/>
              <a:buChar char="v"/>
            </a:pPr>
            <a:endParaRPr lang="fa-IR" sz="2400" dirty="0">
              <a:cs typeface="B Yagut" pitchFamily="2" charset="-78"/>
            </a:endParaRPr>
          </a:p>
          <a:p>
            <a:pPr algn="just">
              <a:buFont typeface="Wingdings" panose="05000000000000000000" pitchFamily="2" charset="2"/>
              <a:buChar char="Ø"/>
            </a:pPr>
            <a:r>
              <a:rPr lang="ar-SA" sz="2400" dirty="0">
                <a:cs typeface="B Yagut" pitchFamily="2" charset="-78"/>
              </a:rPr>
              <a:t>امام می فرمایند: وصیت‌ من‌ به‌ همه‌ آن‌ است‌ كه‌ با یاد خدای‌ متعال‌ به‌ سوی‌ خودشناسی‌ و خودكفایی‌ و استقلال‌، با همة‌ ابعادش‌ به‌ پیش‌، و بی‌تردید دست‌ خدا با شما است‌، اگر شما در خدمت‌ او باشید و برای‌ ترقی‌ و تعالی‌ كشور اسلامی‌ به‌ روح‌ تعاون‌ ادامه‌ دهید و اینجانب‌ با آنچه‌ در ملت‌ عزیز از بیداری‌ و هوشیاری‌ و تعهد و فداكاری‌ و روح‌ مقاومت‌ و صلابت‌ در راه‌ حق‌ می‌بینم‌ و امید آن‌ دارم‌ كه‌ به‌ فضل‌ خداوند متعال‌ این‌ معانی‌ انسانی‌ به‌ اعقاب‌ ملت‌ منتقل‌ </a:t>
            </a:r>
            <a:r>
              <a:rPr lang="ar-SA" sz="2400" dirty="0">
                <a:cs typeface="B Yagut" pitchFamily="2" charset="-78"/>
              </a:rPr>
              <a:t>شود</a:t>
            </a:r>
            <a:r>
              <a:rPr lang="fa-IR" sz="2400" dirty="0">
                <a:cs typeface="B Yagut" pitchFamily="2" charset="-78"/>
              </a:rPr>
              <a:t>.</a:t>
            </a:r>
            <a:endParaRPr lang="en-US" sz="2400" dirty="0">
              <a:cs typeface="B Yagut" pitchFamily="2" charset="-78"/>
            </a:endParaRPr>
          </a:p>
          <a:p>
            <a:pPr algn="just">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79</a:t>
            </a:r>
            <a:endParaRPr lang="fa-IR" sz="3200" dirty="0"/>
          </a:p>
        </p:txBody>
      </p:sp>
    </p:spTree>
    <p:extLst>
      <p:ext uri="{BB962C8B-B14F-4D97-AF65-F5344CB8AC3E}">
        <p14:creationId xmlns:p14="http://schemas.microsoft.com/office/powerpoint/2010/main" val="409567695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یک</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8" name="TextBox 7"/>
          <p:cNvSpPr txBox="1"/>
          <p:nvPr/>
        </p:nvSpPr>
        <p:spPr>
          <a:xfrm>
            <a:off x="457199" y="2299062"/>
            <a:ext cx="8138160" cy="4404411"/>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حديث ثقلين از کدام معصوم است و عبارت آن چيست؟</a:t>
            </a:r>
          </a:p>
          <a:p>
            <a:pPr algn="just" rtl="1">
              <a:lnSpc>
                <a:spcPct val="150000"/>
              </a:lnSpc>
              <a:buFont typeface="Wingdings" pitchFamily="2" charset="2"/>
              <a:buChar char="Ø"/>
            </a:pPr>
            <a:r>
              <a:rPr lang="fa-IR" sz="2400" dirty="0" smtClean="0">
                <a:cs typeface="B Yagut" pitchFamily="2" charset="-78"/>
              </a:rPr>
              <a:t>از رسول خدا (ص) می باشد که ايشان فرمودند: انی تارکُ فيکم الثقلين کِتاب الله و عترتی و اهل بيتی، فانهما لن يفترقا حتی يردا علی الحوض</a:t>
            </a:r>
          </a:p>
          <a:p>
            <a:pPr algn="just" rtl="1">
              <a:lnSpc>
                <a:spcPct val="150000"/>
              </a:lnSpc>
            </a:pPr>
            <a:r>
              <a:rPr lang="fa-IR" sz="2400" dirty="0" smtClean="0">
                <a:cs typeface="B Yagut" pitchFamily="2" charset="-78"/>
              </a:rPr>
              <a:t>به درستی که ترک می کنم شما را و دو چيز ثقيل و سنگين باقی می گذارم، کتاب خدا (قرآن)، و عترتم (اهل بيت من) اين دو از هم جدا نمی شوند تا اينکه در حوض کوثر بهشت به من برسند.</a:t>
            </a:r>
          </a:p>
          <a:p>
            <a:pPr lvl="3" algn="r"/>
            <a:endParaRPr lang="fa-IR" sz="2000" dirty="0" smtClean="0">
              <a:cs typeface="B Yagut" pitchFamily="2" charset="-78"/>
            </a:endParaRPr>
          </a:p>
          <a:p>
            <a:pPr lvl="3" algn="r"/>
            <a:endParaRPr lang="fa-IR" sz="2000" dirty="0" smtClean="0">
              <a:cs typeface="B Yagut" pitchFamily="2" charset="-78"/>
            </a:endParaRPr>
          </a:p>
          <a:p>
            <a:pPr>
              <a:lnSpc>
                <a:spcPct val="150000"/>
              </a:lnSpc>
            </a:pPr>
            <a:endParaRPr lang="en-US" dirty="0">
              <a:cs typeface="B Yagut" pitchFamily="2" charset="-7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38878" y="5877460"/>
            <a:ext cx="956310" cy="300732"/>
          </a:xfrm>
        </p:spPr>
        <p:txBody>
          <a:bodyPr/>
          <a:lstStyle/>
          <a:p>
            <a:r>
              <a:rPr lang="fa-IR" sz="3200" dirty="0"/>
              <a:t>8</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سیزدهم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سه</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068461"/>
            <a:ext cx="8632508" cy="4258629"/>
          </a:xfrm>
        </p:spPr>
        <p:txBody>
          <a:bodyPr>
            <a:normAutofit/>
          </a:bodyPr>
          <a:lstStyle/>
          <a:p>
            <a:pPr algn="just">
              <a:lnSpc>
                <a:spcPct val="150000"/>
              </a:lnSpc>
              <a:buFont typeface="Wingdings" panose="05000000000000000000" pitchFamily="2" charset="2"/>
              <a:buChar char="v"/>
            </a:pPr>
            <a:r>
              <a:rPr lang="ar-SA" sz="2400" dirty="0">
                <a:cs typeface="B Yagut" pitchFamily="2" charset="-78"/>
              </a:rPr>
              <a:t>امام خميني (ره)  رحلت خود را چگونه توصیف نموده اند؟</a:t>
            </a:r>
            <a:endParaRPr lang="en-US" sz="2400" dirty="0">
              <a:cs typeface="B Yagut" pitchFamily="2" charset="-78"/>
            </a:endParaRPr>
          </a:p>
          <a:p>
            <a:pPr algn="just">
              <a:lnSpc>
                <a:spcPct val="150000"/>
              </a:lnSpc>
              <a:buFont typeface="Wingdings" panose="05000000000000000000" pitchFamily="2" charset="2"/>
              <a:buChar char="v"/>
            </a:pPr>
            <a:endParaRPr lang="fa-IR" sz="2400" dirty="0">
              <a:cs typeface="B Yagut" pitchFamily="2" charset="-78"/>
            </a:endParaRPr>
          </a:p>
          <a:p>
            <a:pPr algn="just">
              <a:lnSpc>
                <a:spcPct val="150000"/>
              </a:lnSpc>
              <a:buFont typeface="Wingdings" panose="05000000000000000000" pitchFamily="2" charset="2"/>
              <a:buChar char="Ø"/>
            </a:pPr>
            <a:r>
              <a:rPr lang="ar-SA" sz="2400" dirty="0">
                <a:cs typeface="B Yagut" pitchFamily="2" charset="-78"/>
              </a:rPr>
              <a:t>ایشان فرمودند: با دلی‌ آرام‌ و قلبی‌ مطمئن‌ و روحی‌ شاد و ضمیری‌ امیدوار به‌ فضل‌ خدا از خدمت‌ خواهران‌ و برادران‌ مرخص‌، و به‌ سوی‌ جایگاه‌ ابدی‌ سفر می‌كنم‌. و به‌ دعای‌ خیر شما احتیاج‌ مبرم‌ دارم‌. و از خدای‌ رحمان‌ و رحیم‌ می‌خواهم‌ كه‌ عذرم‌ را در كوتاهی‌ خدمت‌ و قصور و تقصیر بپذیرد</a:t>
            </a:r>
            <a:r>
              <a:rPr lang="en-US" sz="2400" dirty="0">
                <a:cs typeface="B Yagut" pitchFamily="2" charset="-78"/>
              </a:rPr>
              <a:t>.</a:t>
            </a:r>
          </a:p>
          <a:p>
            <a:pPr algn="just">
              <a:lnSpc>
                <a:spcPct val="150000"/>
              </a:lnSpc>
              <a:buFont typeface="Wingdings" panose="05000000000000000000" pitchFamily="2" charset="2"/>
              <a:buChar char="Ø"/>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80</a:t>
            </a:r>
            <a:endParaRPr lang="fa-IR" sz="3200" dirty="0"/>
          </a:p>
        </p:txBody>
      </p:sp>
    </p:spTree>
    <p:extLst>
      <p:ext uri="{BB962C8B-B14F-4D97-AF65-F5344CB8AC3E}">
        <p14:creationId xmlns:p14="http://schemas.microsoft.com/office/powerpoint/2010/main" val="32516390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0" dirty="0">
                <a:latin typeface="IranNastaliq" panose="02020505000000020003" pitchFamily="18" charset="0"/>
                <a:cs typeface="A EntezareZohoor B4" panose="00000700000000000000" pitchFamily="2" charset="-78"/>
              </a:rPr>
              <a:t>درس سیزدهم</a:t>
            </a:r>
            <a:br>
              <a:rPr lang="fa-IR" sz="3600" b="0" dirty="0">
                <a:latin typeface="IranNastaliq" panose="02020505000000020003" pitchFamily="18" charset="0"/>
                <a:cs typeface="A EntezareZohoor B4" panose="00000700000000000000" pitchFamily="2" charset="-78"/>
              </a:rPr>
            </a:br>
            <a:r>
              <a:rPr lang="fa-IR" sz="3600" b="0" dirty="0">
                <a:latin typeface="IranNastaliq" panose="02020505000000020003" pitchFamily="18" charset="0"/>
                <a:cs typeface="A EntezareZohoor B4" panose="00000700000000000000" pitchFamily="2" charset="-78"/>
              </a:rPr>
              <a:t>سوال </a:t>
            </a:r>
            <a:r>
              <a:rPr lang="fa-IR" sz="3600" b="0" dirty="0">
                <a:latin typeface="IranNastaliq" panose="02020505000000020003" pitchFamily="18" charset="0"/>
                <a:cs typeface="A EntezareZohoor B4" panose="00000700000000000000" pitchFamily="2" charset="-78"/>
              </a:rPr>
              <a:t>چهار</a:t>
            </a:r>
            <a:endParaRPr lang="en-US" sz="3600" b="0" dirty="0">
              <a:latin typeface="IranNastaliq" panose="02020505000000020003" pitchFamily="18" charset="0"/>
              <a:cs typeface="A EntezareZohoor B4" panose="00000700000000000000" pitchFamily="2" charset="-78"/>
            </a:endParaRPr>
          </a:p>
        </p:txBody>
      </p:sp>
      <p:sp>
        <p:nvSpPr>
          <p:cNvPr id="3" name="Content Placeholder 2"/>
          <p:cNvSpPr>
            <a:spLocks noGrp="1"/>
          </p:cNvSpPr>
          <p:nvPr>
            <p:ph idx="1"/>
          </p:nvPr>
        </p:nvSpPr>
        <p:spPr>
          <a:xfrm>
            <a:off x="243840" y="2300477"/>
            <a:ext cx="8632508" cy="4258629"/>
          </a:xfrm>
        </p:spPr>
        <p:txBody>
          <a:bodyPr>
            <a:normAutofit/>
          </a:bodyPr>
          <a:lstStyle/>
          <a:p>
            <a:pPr>
              <a:buFont typeface="Wingdings" panose="05000000000000000000" pitchFamily="2" charset="2"/>
              <a:buChar char="v"/>
            </a:pPr>
            <a:r>
              <a:rPr lang="ar-SA" sz="2400" dirty="0">
                <a:cs typeface="B Yagut" pitchFamily="2" charset="-78"/>
              </a:rPr>
              <a:t>نظر اما خمینی (ره) در مورد شخصیت افراد را بیان کنید</a:t>
            </a:r>
            <a:r>
              <a:rPr lang="ar-SA" sz="2400" dirty="0">
                <a:cs typeface="B Yagut" pitchFamily="2" charset="-78"/>
              </a:rPr>
              <a:t>؟</a:t>
            </a:r>
            <a:endParaRPr lang="fa-IR" sz="2400" dirty="0">
              <a:cs typeface="B Yagut" pitchFamily="2" charset="-78"/>
            </a:endParaRPr>
          </a:p>
          <a:p>
            <a:pPr>
              <a:buFont typeface="Wingdings" panose="05000000000000000000" pitchFamily="2" charset="2"/>
              <a:buChar char="v"/>
            </a:pPr>
            <a:endParaRPr lang="fa-IR" sz="2400" dirty="0">
              <a:cs typeface="B Yagut" pitchFamily="2" charset="-78"/>
            </a:endParaRPr>
          </a:p>
          <a:p>
            <a:pPr>
              <a:buFont typeface="Wingdings" panose="05000000000000000000" pitchFamily="2" charset="2"/>
              <a:buChar char="Ø"/>
            </a:pPr>
            <a:r>
              <a:rPr lang="ar-SA" sz="2400" dirty="0">
                <a:cs typeface="B Yagut" pitchFamily="2" charset="-78"/>
              </a:rPr>
              <a:t>ایشان می فرمایند: میزان در هر کس حال فعلی او است.</a:t>
            </a:r>
            <a:endParaRPr lang="en-US" sz="2400" dirty="0">
              <a:cs typeface="B Yagut" pitchFamily="2" charset="-78"/>
            </a:endParaRPr>
          </a:p>
          <a:p>
            <a:pPr marL="0" indent="0">
              <a:buNone/>
            </a:pPr>
            <a:endParaRPr lang="en-US" sz="2400" dirty="0">
              <a:cs typeface="B Yagu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a:spLocks noGrp="1"/>
          </p:cNvSpPr>
          <p:nvPr>
            <p:ph type="sldNum" sz="quarter" idx="12"/>
          </p:nvPr>
        </p:nvSpPr>
        <p:spPr>
          <a:xfrm>
            <a:off x="38878" y="5877460"/>
            <a:ext cx="956310" cy="300732"/>
          </a:xfrm>
        </p:spPr>
        <p:txBody>
          <a:bodyPr/>
          <a:lstStyle/>
          <a:p>
            <a:r>
              <a:rPr lang="fa-IR" sz="3200" dirty="0" smtClean="0"/>
              <a:t>81</a:t>
            </a:r>
            <a:endParaRPr lang="fa-IR" sz="3200" dirty="0"/>
          </a:p>
        </p:txBody>
      </p:sp>
    </p:spTree>
    <p:extLst>
      <p:ext uri="{BB962C8B-B14F-4D97-AF65-F5344CB8AC3E}">
        <p14:creationId xmlns:p14="http://schemas.microsoft.com/office/powerpoint/2010/main" val="10633992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192" y="-10274"/>
            <a:ext cx="9349483" cy="6867014"/>
          </a:xfrm>
        </p:spPr>
      </p:pic>
      <p:sp>
        <p:nvSpPr>
          <p:cNvPr id="6" name="Rectangle 5"/>
          <p:cNvSpPr/>
          <p:nvPr/>
        </p:nvSpPr>
        <p:spPr>
          <a:xfrm>
            <a:off x="696075" y="704306"/>
            <a:ext cx="7772400" cy="551160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273"/>
          <a:stretch/>
        </p:blipFill>
        <p:spPr>
          <a:xfrm>
            <a:off x="995188" y="1802220"/>
            <a:ext cx="7076643" cy="228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057342" y="4473694"/>
            <a:ext cx="2959465" cy="1107996"/>
          </a:xfrm>
          <a:prstGeom prst="rect">
            <a:avLst/>
          </a:prstGeom>
        </p:spPr>
        <p:txBody>
          <a:bodyPr wrap="none">
            <a:spAutoFit/>
          </a:bodyPr>
          <a:lstStyle/>
          <a:p>
            <a:r>
              <a:rPr lang="fa-IR" sz="6600" dirty="0" smtClean="0">
                <a:solidFill>
                  <a:srgbClr val="002060"/>
                </a:solidFill>
                <a:latin typeface="IranNastaliq" panose="02020505000000020003" pitchFamily="18" charset="0"/>
                <a:cs typeface="IranNastaliq" panose="02020505000000020003" pitchFamily="18" charset="0"/>
              </a:rPr>
              <a:t>با تشکر از حسن توجه شما  </a:t>
            </a:r>
            <a:endParaRPr lang="en-US" sz="6600" dirty="0"/>
          </a:p>
        </p:txBody>
      </p:sp>
      <p:sp>
        <p:nvSpPr>
          <p:cNvPr id="8" name="Slide Number Placeholder 7"/>
          <p:cNvSpPr>
            <a:spLocks noGrp="1"/>
          </p:cNvSpPr>
          <p:nvPr>
            <p:ph type="sldNum" sz="quarter" idx="12"/>
          </p:nvPr>
        </p:nvSpPr>
        <p:spPr/>
        <p:txBody>
          <a:bodyPr/>
          <a:lstStyle/>
          <a:p>
            <a:fld id="{42D84E9E-6096-4D91-8920-1423172A9266}" type="slidenum">
              <a:rPr lang="en-US" smtClean="0"/>
              <a:pPr/>
              <a:t>82</a:t>
            </a:fld>
            <a:endParaRPr lang="fa-IR" dirty="0" smtClean="0"/>
          </a:p>
        </p:txBody>
      </p:sp>
    </p:spTree>
    <p:extLst>
      <p:ext uri="{BB962C8B-B14F-4D97-AF65-F5344CB8AC3E}">
        <p14:creationId xmlns:p14="http://schemas.microsoft.com/office/powerpoint/2010/main" val="367562034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0" dirty="0" smtClean="0">
                <a:latin typeface="IranNastaliq" panose="02020505000000020003" pitchFamily="18" charset="0"/>
                <a:cs typeface="A EntezareZohoor B4" panose="00000700000000000000" pitchFamily="2" charset="-78"/>
              </a:rPr>
              <a:t>درس دوم</a:t>
            </a:r>
            <a:br>
              <a:rPr lang="fa-IR" sz="4000" b="0" dirty="0" smtClean="0">
                <a:latin typeface="IranNastaliq" panose="02020505000000020003" pitchFamily="18" charset="0"/>
                <a:cs typeface="A EntezareZohoor B4" panose="00000700000000000000" pitchFamily="2" charset="-78"/>
              </a:rPr>
            </a:br>
            <a:r>
              <a:rPr lang="fa-IR" sz="4000" b="0" dirty="0" smtClean="0">
                <a:latin typeface="IranNastaliq" panose="02020505000000020003" pitchFamily="18" charset="0"/>
                <a:cs typeface="A EntezareZohoor B4" panose="00000700000000000000" pitchFamily="2" charset="-78"/>
              </a:rPr>
              <a:t>سؤال دو</a:t>
            </a:r>
            <a:endParaRPr lang="en-US" sz="2400" dirty="0">
              <a:latin typeface="MS PMincho" panose="02020600040205080304" pitchFamily="18" charset="-128"/>
              <a:ea typeface="MS PMincho" panose="02020600040205080304" pitchFamily="18" charset="-128"/>
              <a:cs typeface="IranNastaliq" panose="02020505000000020003" pitchFamily="18" charset="0"/>
            </a:endParaRPr>
          </a:p>
        </p:txBody>
      </p:sp>
      <p:sp>
        <p:nvSpPr>
          <p:cNvPr id="8" name="TextBox 7"/>
          <p:cNvSpPr txBox="1"/>
          <p:nvPr/>
        </p:nvSpPr>
        <p:spPr>
          <a:xfrm>
            <a:off x="457199" y="2299062"/>
            <a:ext cx="8138160" cy="3339376"/>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Yagut" pitchFamily="2" charset="-78"/>
              </a:rPr>
              <a:t>پيامبر اسلام (ص) در حديث ثقلين هدايت را مشروط به چه چيزی می دانند؟</a:t>
            </a:r>
          </a:p>
          <a:p>
            <a:pPr algn="just" rtl="1">
              <a:lnSpc>
                <a:spcPct val="150000"/>
              </a:lnSpc>
              <a:buFont typeface="Wingdings" pitchFamily="2" charset="2"/>
              <a:buChar char="Ø"/>
            </a:pPr>
            <a:endParaRPr lang="fa-IR" sz="2400" dirty="0" smtClean="0">
              <a:cs typeface="B Yagut" pitchFamily="2" charset="-78"/>
            </a:endParaRPr>
          </a:p>
          <a:p>
            <a:pPr algn="just" rtl="1">
              <a:lnSpc>
                <a:spcPct val="150000"/>
              </a:lnSpc>
              <a:buFont typeface="Wingdings" pitchFamily="2" charset="2"/>
              <a:buChar char="ü"/>
            </a:pPr>
            <a:r>
              <a:rPr lang="fa-IR" sz="2400" dirty="0" smtClean="0">
                <a:cs typeface="B Yagut" pitchFamily="2" charset="-78"/>
              </a:rPr>
              <a:t>	پيروی از کتاب خدا</a:t>
            </a:r>
          </a:p>
          <a:p>
            <a:pPr algn="just" rtl="1">
              <a:lnSpc>
                <a:spcPct val="150000"/>
              </a:lnSpc>
              <a:buFont typeface="Wingdings" pitchFamily="2" charset="2"/>
              <a:buChar char="ü"/>
            </a:pPr>
            <a:r>
              <a:rPr lang="fa-IR" sz="2400" dirty="0" smtClean="0">
                <a:cs typeface="B Yagut" pitchFamily="2" charset="-78"/>
              </a:rPr>
              <a:t>	پيروی از اهل بيت يعنی معصومين و ائمه اطهار (ع)</a:t>
            </a:r>
          </a:p>
          <a:p>
            <a:pPr lvl="3" algn="r"/>
            <a:endParaRPr lang="fa-IR" sz="2000" dirty="0" smtClean="0">
              <a:cs typeface="B Yagut" pitchFamily="2" charset="-78"/>
            </a:endParaRPr>
          </a:p>
          <a:p>
            <a:pPr lvl="3" algn="r"/>
            <a:endParaRPr lang="fa-IR" sz="2000" dirty="0" smtClean="0">
              <a:cs typeface="B Yagut" pitchFamily="2" charset="-78"/>
            </a:endParaRPr>
          </a:p>
          <a:p>
            <a:pPr>
              <a:lnSpc>
                <a:spcPct val="150000"/>
              </a:lnSpc>
            </a:pPr>
            <a:endParaRPr lang="en-US" dirty="0">
              <a:cs typeface="B Yagut" pitchFamily="2" charset="-7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192039"/>
            <a:ext cx="1078173" cy="16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38878" y="5891108"/>
            <a:ext cx="956310" cy="300732"/>
          </a:xfrm>
        </p:spPr>
        <p:txBody>
          <a:bodyPr/>
          <a:lstStyle/>
          <a:p>
            <a:r>
              <a:rPr lang="fa-IR" sz="3200" dirty="0"/>
              <a:t>9</a:t>
            </a:r>
          </a:p>
        </p:txBody>
      </p:sp>
    </p:spTree>
    <p:extLst>
      <p:ext uri="{BB962C8B-B14F-4D97-AF65-F5344CB8AC3E}">
        <p14:creationId xmlns:p14="http://schemas.microsoft.com/office/powerpoint/2010/main" val="1741621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سمینار جداسازی کور منابع">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1309</TotalTime>
  <Words>5089</Words>
  <Application>Microsoft Office PowerPoint</Application>
  <PresentationFormat>On-screen Show (4:3)</PresentationFormat>
  <Paragraphs>505</Paragraphs>
  <Slides>82</Slides>
  <Notes>43</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سمینار جداسازی کور منابع</vt:lpstr>
      <vt:lpstr> وصايای       امام   خمینی (ره) </vt:lpstr>
      <vt:lpstr>PowerPoint Presentation</vt:lpstr>
      <vt:lpstr>درس اول سؤال یک</vt:lpstr>
      <vt:lpstr>درس اول سؤال دو</vt:lpstr>
      <vt:lpstr>درس اول سؤال سه</vt:lpstr>
      <vt:lpstr>درس اول سؤال چهار</vt:lpstr>
      <vt:lpstr>درس اول سؤال پنج</vt:lpstr>
      <vt:lpstr>درس دوم سؤال یک</vt:lpstr>
      <vt:lpstr>درس دوم سؤال دو</vt:lpstr>
      <vt:lpstr>درس دوم سؤال سه</vt:lpstr>
      <vt:lpstr>درس دوم سؤال چهار</vt:lpstr>
      <vt:lpstr>درس دوم سؤال پنج</vt:lpstr>
      <vt:lpstr>درس دوم سؤال شش</vt:lpstr>
      <vt:lpstr>درس دوم سؤال هفت</vt:lpstr>
      <vt:lpstr>درس دوم سؤال هشت</vt:lpstr>
      <vt:lpstr>درس دوم سؤال نه</vt:lpstr>
      <vt:lpstr>درس دوم سؤال ده</vt:lpstr>
      <vt:lpstr>درس دوم سؤال یازده</vt:lpstr>
      <vt:lpstr>درس دوم سؤال دوازده</vt:lpstr>
      <vt:lpstr>درس سوم سؤال یک</vt:lpstr>
      <vt:lpstr>درس سوم سؤال دو</vt:lpstr>
      <vt:lpstr>درس سوم سؤال سه</vt:lpstr>
      <vt:lpstr>درس سوم سؤال چهار</vt:lpstr>
      <vt:lpstr>درس سوم سؤال پنج</vt:lpstr>
      <vt:lpstr>درس سوم سؤال شش</vt:lpstr>
      <vt:lpstr>درس سوم سؤال هفت</vt:lpstr>
      <vt:lpstr>درس سوم سؤال هشت</vt:lpstr>
      <vt:lpstr>درس سوم سؤال نه</vt:lpstr>
      <vt:lpstr>درس سوم سؤال ده</vt:lpstr>
      <vt:lpstr>درس سوم سؤال یازده</vt:lpstr>
      <vt:lpstr>درس سوم سؤال دوازده</vt:lpstr>
      <vt:lpstr>درس سوم  سؤال سیزده</vt:lpstr>
      <vt:lpstr>درس چهارم سؤال یک</vt:lpstr>
      <vt:lpstr>درس چهارم سؤال دو</vt:lpstr>
      <vt:lpstr>درس چهارم سؤال سه</vt:lpstr>
      <vt:lpstr>درس چهارم سؤال چهار</vt:lpstr>
      <vt:lpstr>درس چهارم سؤال پنج</vt:lpstr>
      <vt:lpstr>درس پنجم سؤال یک</vt:lpstr>
      <vt:lpstr>درس پنجم سؤال دو</vt:lpstr>
      <vt:lpstr>درس پنجم سؤال سه</vt:lpstr>
      <vt:lpstr>درس پنجم سؤال چهار</vt:lpstr>
      <vt:lpstr>درس پنجم سؤال پنج</vt:lpstr>
      <vt:lpstr>درس پنجم سؤال شش</vt:lpstr>
      <vt:lpstr>درس پنجم سؤال هفت</vt:lpstr>
      <vt:lpstr>درس پنجم سؤال هشت</vt:lpstr>
      <vt:lpstr>درس ششم سوال یک</vt:lpstr>
      <vt:lpstr>درس ششم سوال دو</vt:lpstr>
      <vt:lpstr>درس ششم سوال سه</vt:lpstr>
      <vt:lpstr>درس ششم سوال چهار</vt:lpstr>
      <vt:lpstr>درس ششم سوال پنج</vt:lpstr>
      <vt:lpstr>درس ششم سوال شش</vt:lpstr>
      <vt:lpstr>درس هفتم سوال یک</vt:lpstr>
      <vt:lpstr>درس هفتم سوال دو</vt:lpstr>
      <vt:lpstr>درس هفتم سوال سه</vt:lpstr>
      <vt:lpstr>درس هفتم سوال چهار</vt:lpstr>
      <vt:lpstr>درس هفتم سوال پنج</vt:lpstr>
      <vt:lpstr>درس هفتم سوال شش</vt:lpstr>
      <vt:lpstr>درس هشتم سوال یک</vt:lpstr>
      <vt:lpstr>درس هشتم سوال دو</vt:lpstr>
      <vt:lpstr>درس هشتم سوال سه</vt:lpstr>
      <vt:lpstr>درس هشتم سوال چهار</vt:lpstr>
      <vt:lpstr>درس نهم سوال یک</vt:lpstr>
      <vt:lpstr>درس نهم سوال دو</vt:lpstr>
      <vt:lpstr>درس نهم سوال سه</vt:lpstr>
      <vt:lpstr>درس نهم سوال چهار</vt:lpstr>
      <vt:lpstr>درس نهم سوال پنج</vt:lpstr>
      <vt:lpstr>درس دهم سوال یک</vt:lpstr>
      <vt:lpstr>درس دهم سوال دو</vt:lpstr>
      <vt:lpstr>درس دهم سوال سه</vt:lpstr>
      <vt:lpstr>درس دهم سوال چهار</vt:lpstr>
      <vt:lpstr>درس یازدهم سوال یک</vt:lpstr>
      <vt:lpstr>درس یازدهم سوال دو</vt:lpstr>
      <vt:lpstr>درس یازدهم سوال سه</vt:lpstr>
      <vt:lpstr>درس یازدهم سوال چهار</vt:lpstr>
      <vt:lpstr>درس یازدهم سوال پنج</vt:lpstr>
      <vt:lpstr>درس دوازدهم سوال یک</vt:lpstr>
      <vt:lpstr>درس دوازدهم سوال دو</vt:lpstr>
      <vt:lpstr>درس سیزدهم سوال یک</vt:lpstr>
      <vt:lpstr>درس سیزدهم سوال دو</vt:lpstr>
      <vt:lpstr>درس سیزدهم سوال سه</vt:lpstr>
      <vt:lpstr>درس سیزدهم سوال چهار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جداسازی کور منابع با استفاده از آرایه های میکروفونی Blind Source Separation Using Microphone Array</dc:title>
  <dc:creator>parisa</dc:creator>
  <cp:lastModifiedBy>parisa</cp:lastModifiedBy>
  <cp:revision>44</cp:revision>
  <dcterms:created xsi:type="dcterms:W3CDTF">2014-10-10T17:27:54Z</dcterms:created>
  <dcterms:modified xsi:type="dcterms:W3CDTF">2014-10-19T17:13:13Z</dcterms:modified>
</cp:coreProperties>
</file>